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45"/>
  </p:notesMasterIdLst>
  <p:sldIdLst>
    <p:sldId id="256" r:id="rId2"/>
    <p:sldId id="267" r:id="rId3"/>
    <p:sldId id="268" r:id="rId4"/>
    <p:sldId id="266" r:id="rId5"/>
    <p:sldId id="261" r:id="rId6"/>
    <p:sldId id="262" r:id="rId7"/>
    <p:sldId id="263" r:id="rId8"/>
    <p:sldId id="264" r:id="rId9"/>
    <p:sldId id="269" r:id="rId10"/>
    <p:sldId id="270" r:id="rId11"/>
    <p:sldId id="271" r:id="rId12"/>
    <p:sldId id="275" r:id="rId13"/>
    <p:sldId id="317" r:id="rId14"/>
    <p:sldId id="272" r:id="rId15"/>
    <p:sldId id="273" r:id="rId16"/>
    <p:sldId id="277" r:id="rId17"/>
    <p:sldId id="280" r:id="rId18"/>
    <p:sldId id="281" r:id="rId19"/>
    <p:sldId id="282" r:id="rId20"/>
    <p:sldId id="283" r:id="rId21"/>
    <p:sldId id="285" r:id="rId22"/>
    <p:sldId id="287" r:id="rId23"/>
    <p:sldId id="318" r:id="rId24"/>
    <p:sldId id="320" r:id="rId25"/>
    <p:sldId id="288" r:id="rId26"/>
    <p:sldId id="319" r:id="rId27"/>
    <p:sldId id="321" r:id="rId28"/>
    <p:sldId id="290" r:id="rId29"/>
    <p:sldId id="291" r:id="rId30"/>
    <p:sldId id="292" r:id="rId31"/>
    <p:sldId id="303" r:id="rId32"/>
    <p:sldId id="299" r:id="rId33"/>
    <p:sldId id="300" r:id="rId34"/>
    <p:sldId id="301" r:id="rId35"/>
    <p:sldId id="302" r:id="rId36"/>
    <p:sldId id="304" r:id="rId37"/>
    <p:sldId id="305" r:id="rId38"/>
    <p:sldId id="306" r:id="rId39"/>
    <p:sldId id="307" r:id="rId40"/>
    <p:sldId id="308" r:id="rId41"/>
    <p:sldId id="309" r:id="rId42"/>
    <p:sldId id="310" r:id="rId43"/>
    <p:sldId id="316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515" autoAdjust="0"/>
    <p:restoredTop sz="84409" autoAdjust="0"/>
  </p:normalViewPr>
  <p:slideViewPr>
    <p:cSldViewPr>
      <p:cViewPr varScale="1">
        <p:scale>
          <a:sx n="61" d="100"/>
          <a:sy n="61" d="100"/>
        </p:scale>
        <p:origin x="-142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B872AA-BBB3-4270-B340-7B85C00416F2}" type="datetimeFigureOut">
              <a:rPr lang="en-US" smtClean="0"/>
              <a:pPr/>
              <a:t>11/18/2023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F0F8CE-3419-4179-9DB2-D78C8AE921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F0F8CE-3419-4179-9DB2-D78C8AE92176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F0F8CE-3419-4179-9DB2-D78C8AE92176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F0F8CE-3419-4179-9DB2-D78C8AE92176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626C-EDAF-4363-996D-3149D05D2EE9}" type="datetimeFigureOut">
              <a:rPr lang="en-US" smtClean="0"/>
              <a:pPr/>
              <a:t>11/18/2023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57ECB7-9454-4D60-93D4-FAEFF6D748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ver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626C-EDAF-4363-996D-3149D05D2EE9}" type="datetimeFigureOut">
              <a:rPr lang="en-US" smtClean="0"/>
              <a:pPr/>
              <a:t>11/18/2023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7ECB7-9454-4D60-93D4-FAEFF6D748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626C-EDAF-4363-996D-3149D05D2EE9}" type="datetimeFigureOut">
              <a:rPr lang="en-US" smtClean="0"/>
              <a:pPr/>
              <a:t>11/18/2023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7ECB7-9454-4D60-93D4-FAEFF6D748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9FC626C-EDAF-4363-996D-3149D05D2EE9}" type="datetimeFigureOut">
              <a:rPr lang="en-US" smtClean="0"/>
              <a:pPr/>
              <a:t>11/18/2023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EB57ECB7-9454-4D60-93D4-FAEFF6D748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cover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626C-EDAF-4363-996D-3149D05D2EE9}" type="datetimeFigureOut">
              <a:rPr lang="en-US" smtClean="0"/>
              <a:pPr/>
              <a:t>11/18/2023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7ECB7-9454-4D60-93D4-FAEFF6D748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626C-EDAF-4363-996D-3149D05D2EE9}" type="datetimeFigureOut">
              <a:rPr lang="en-US" smtClean="0"/>
              <a:pPr/>
              <a:t>11/18/2023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7ECB7-9454-4D60-93D4-FAEFF6D748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cover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7ECB7-9454-4D60-93D4-FAEFF6D748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626C-EDAF-4363-996D-3149D05D2EE9}" type="datetimeFigureOut">
              <a:rPr lang="en-US" smtClean="0"/>
              <a:pPr/>
              <a:t>11/18/2023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626C-EDAF-4363-996D-3149D05D2EE9}" type="datetimeFigureOut">
              <a:rPr lang="en-US" smtClean="0"/>
              <a:pPr/>
              <a:t>11/18/2023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7ECB7-9454-4D60-93D4-FAEFF6D748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cover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626C-EDAF-4363-996D-3149D05D2EE9}" type="datetimeFigureOut">
              <a:rPr lang="en-US" smtClean="0"/>
              <a:pPr/>
              <a:t>11/18/2023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7ECB7-9454-4D60-93D4-FAEFF6D748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9FC626C-EDAF-4363-996D-3149D05D2EE9}" type="datetimeFigureOut">
              <a:rPr lang="en-US" smtClean="0"/>
              <a:pPr/>
              <a:t>11/18/2023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B57ECB7-9454-4D60-93D4-FAEFF6D748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ver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626C-EDAF-4363-996D-3149D05D2EE9}" type="datetimeFigureOut">
              <a:rPr lang="en-US" smtClean="0"/>
              <a:pPr/>
              <a:t>11/18/2023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57ECB7-9454-4D60-93D4-FAEFF6D748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ver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9FC626C-EDAF-4363-996D-3149D05D2EE9}" type="datetimeFigureOut">
              <a:rPr lang="en-US" smtClean="0"/>
              <a:pPr/>
              <a:t>11/18/2023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B57ECB7-9454-4D60-93D4-FAEFF6D748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>
    <p:cover dir="ld"/>
  </p:transition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coronavirus/2019-ncov/vaccines/recommendations/immuno.html" TargetMode="External"/><Relationship Id="rId2" Type="http://schemas.openxmlformats.org/officeDocument/2006/relationships/hyperlink" Target="https://www.cdc.gov/coronavirus/2019-ncov/vaccines/stay-up-to-date.html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coronavirus/2019-ncov/vaccines/safety/allergic-reaction.html" TargetMode="External"/><Relationship Id="rId2" Type="http://schemas.openxmlformats.org/officeDocument/2006/relationships/hyperlink" Target="https://www.cdc.gov/coronavirus/2019-ncov/vaccines/recommendations/immuno.html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coronavirus/2019-ncov/vaccines/stay-up-to-date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da.gov/emergency-preparedness-and-response/mcm-legal-regulatory-and-policy-framework/expiration-dating-extension" TargetMode="Externa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c.gov/coronavirus/2019-ncov/vaccines/stay-up-to-date.html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en-US" u="sng" smtClean="0">
                <a:solidFill>
                  <a:srgbClr val="FF0000"/>
                </a:solidFill>
              </a:rPr>
              <a:t>Influenza Prevention: </a:t>
            </a:r>
            <a:br>
              <a:rPr altLang="en-US" u="sng" smtClean="0">
                <a:solidFill>
                  <a:srgbClr val="FF0000"/>
                </a:solidFill>
              </a:rPr>
            </a:br>
            <a:r>
              <a:rPr altLang="en-US" u="sng" smtClean="0">
                <a:solidFill>
                  <a:srgbClr val="FF0000"/>
                </a:solidFill>
              </a:rPr>
              <a:t>What </a:t>
            </a:r>
            <a:r>
              <a:rPr altLang="en-US" i="1" u="sng" smtClean="0">
                <a:solidFill>
                  <a:srgbClr val="FF0000"/>
                </a:solidFill>
              </a:rPr>
              <a:t>Can</a:t>
            </a:r>
            <a:r>
              <a:rPr altLang="en-US" u="sng" smtClean="0">
                <a:solidFill>
                  <a:srgbClr val="FF0000"/>
                </a:solidFill>
              </a:rPr>
              <a:t> We Do?</a:t>
            </a:r>
            <a:r>
              <a:rPr altLang="en-US" sz="660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58366" indent="-256032">
              <a:buClr>
                <a:schemeClr val="accent6"/>
              </a:buClr>
              <a:buNone/>
              <a:defRPr/>
            </a:pPr>
            <a:r>
              <a:rPr lang="en-US" sz="2400" dirty="0" smtClean="0"/>
              <a:t> focused on vaccination of individuals who have </a:t>
            </a:r>
            <a:r>
              <a:rPr lang="en-US" sz="2400" dirty="0" smtClean="0">
                <a:solidFill>
                  <a:srgbClr val="FFC000"/>
                </a:solidFill>
              </a:rPr>
              <a:t>higher risk </a:t>
            </a:r>
            <a:r>
              <a:rPr lang="en-US" sz="2400" dirty="0" smtClean="0"/>
              <a:t>for influenza complications,</a:t>
            </a:r>
          </a:p>
          <a:p>
            <a:pPr marL="258366" indent="-256032">
              <a:buClr>
                <a:schemeClr val="accent6"/>
              </a:buClr>
              <a:buNone/>
              <a:defRPr/>
            </a:pPr>
            <a:endParaRPr lang="en-US" sz="2400" dirty="0" smtClean="0"/>
          </a:p>
          <a:p>
            <a:pPr marL="258366" indent="-256032">
              <a:buClr>
                <a:schemeClr val="accent6"/>
              </a:buClr>
              <a:buNone/>
              <a:defRPr/>
            </a:pPr>
            <a:r>
              <a:rPr lang="en-US" sz="2400" dirty="0" smtClean="0"/>
              <a:t>   such as </a:t>
            </a:r>
            <a:r>
              <a:rPr lang="en-US" sz="2400" dirty="0" smtClean="0">
                <a:solidFill>
                  <a:srgbClr val="FFC000"/>
                </a:solidFill>
              </a:rPr>
              <a:t>young children, the elderly</a:t>
            </a:r>
            <a:r>
              <a:rPr lang="en-US" sz="2400" dirty="0" smtClean="0"/>
              <a:t>, and those with </a:t>
            </a:r>
            <a:r>
              <a:rPr lang="en-US" sz="2400" dirty="0" smtClean="0">
                <a:solidFill>
                  <a:srgbClr val="FFC000"/>
                </a:solidFill>
              </a:rPr>
              <a:t>chronic medical conditions </a:t>
            </a:r>
            <a:r>
              <a:rPr lang="en-US" sz="2400" dirty="0" smtClean="0"/>
              <a:t>and their </a:t>
            </a:r>
            <a:r>
              <a:rPr lang="en-US" sz="2400" dirty="0" smtClean="0">
                <a:solidFill>
                  <a:srgbClr val="FFC000"/>
                </a:solidFill>
              </a:rPr>
              <a:t>close contacts</a:t>
            </a:r>
            <a:r>
              <a:rPr lang="en-US" sz="2400" dirty="0" smtClean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altLang="en-US" sz="4400" smtClean="0">
                <a:solidFill>
                  <a:srgbClr val="FFC000"/>
                </a:solidFill>
              </a:rPr>
              <a:t>Recommendations for Vaccine Use</a:t>
            </a:r>
            <a:r>
              <a:rPr smtClean="0"/>
              <a:t/>
            </a:r>
            <a:br>
              <a:rPr smtClean="0"/>
            </a:br>
            <a:endParaRPr lang="en-US" dirty="0"/>
          </a:p>
        </p:txBody>
      </p:sp>
    </p:spTree>
  </p:cSld>
  <p:clrMapOvr>
    <a:masterClrMapping/>
  </p:clrMapOvr>
  <p:transition>
    <p:cover dir="l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304800"/>
            <a:ext cx="8686800" cy="6553200"/>
          </a:xfrm>
          <a:noFill/>
        </p:spPr>
      </p:pic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58366" indent="-256032">
              <a:buClr>
                <a:schemeClr val="accent6"/>
              </a:buClr>
              <a:buNone/>
              <a:defRPr/>
            </a:pPr>
            <a:r>
              <a:rPr lang="en-US" sz="2800" dirty="0" smtClean="0">
                <a:solidFill>
                  <a:srgbClr val="FFC000"/>
                </a:solidFill>
              </a:rPr>
              <a:t>      IIVs</a:t>
            </a:r>
          </a:p>
          <a:p>
            <a:pPr marL="258366" indent="-256032">
              <a:buClr>
                <a:schemeClr val="accent6"/>
              </a:buClr>
              <a:buNone/>
              <a:defRPr/>
            </a:pPr>
            <a:r>
              <a:rPr lang="en-US" sz="2800" dirty="0" smtClean="0"/>
              <a:t>    in both </a:t>
            </a:r>
            <a:r>
              <a:rPr lang="en-US" sz="2800" dirty="0" smtClean="0">
                <a:solidFill>
                  <a:srgbClr val="39D6FB"/>
                </a:solidFill>
              </a:rPr>
              <a:t>trivalent </a:t>
            </a:r>
            <a:r>
              <a:rPr lang="en-US" sz="2800" dirty="0" smtClean="0"/>
              <a:t>and </a:t>
            </a:r>
            <a:r>
              <a:rPr lang="en-US" sz="2800" dirty="0" err="1" smtClean="0">
                <a:solidFill>
                  <a:srgbClr val="39D6FB"/>
                </a:solidFill>
              </a:rPr>
              <a:t>quadrivalent</a:t>
            </a:r>
            <a:r>
              <a:rPr lang="en-US" sz="2800" dirty="0" smtClean="0"/>
              <a:t> formulations, with trivalent forms at </a:t>
            </a:r>
            <a:r>
              <a:rPr lang="en-US" sz="2800" dirty="0" smtClean="0">
                <a:solidFill>
                  <a:srgbClr val="39D6FB"/>
                </a:solidFill>
              </a:rPr>
              <a:t>standard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39D6FB"/>
                </a:solidFill>
              </a:rPr>
              <a:t>high dosages .</a:t>
            </a:r>
            <a:endParaRPr lang="en-US" sz="2800" dirty="0" smtClean="0"/>
          </a:p>
          <a:p>
            <a:pPr marL="258366" indent="-256032">
              <a:buClr>
                <a:schemeClr val="accent6"/>
              </a:buClr>
              <a:buNone/>
              <a:defRPr/>
            </a:pPr>
            <a:r>
              <a:rPr lang="en-US" sz="2800" dirty="0" smtClean="0">
                <a:solidFill>
                  <a:srgbClr val="FFC000"/>
                </a:solidFill>
              </a:rPr>
              <a:t>      LAIVs </a:t>
            </a:r>
            <a:r>
              <a:rPr lang="en-US" sz="2800" dirty="0" smtClean="0"/>
              <a:t>                                                                            are also available in either </a:t>
            </a:r>
            <a:r>
              <a:rPr lang="en-US" sz="2800" dirty="0" smtClean="0">
                <a:solidFill>
                  <a:srgbClr val="39D6FB"/>
                </a:solidFill>
              </a:rPr>
              <a:t>trivalent</a:t>
            </a:r>
            <a:r>
              <a:rPr lang="en-US" sz="2800" dirty="0" smtClean="0"/>
              <a:t> or </a:t>
            </a:r>
            <a:r>
              <a:rPr lang="en-US" sz="2800" dirty="0" err="1" smtClean="0">
                <a:solidFill>
                  <a:srgbClr val="39D6FB"/>
                </a:solidFill>
              </a:rPr>
              <a:t>quadrivalent</a:t>
            </a:r>
            <a:r>
              <a:rPr lang="en-US" sz="2800" dirty="0" smtClean="0"/>
              <a:t> formulations.                                                                   </a:t>
            </a:r>
          </a:p>
          <a:p>
            <a:pPr marL="258366" indent="-256032">
              <a:buClr>
                <a:schemeClr val="accent6"/>
              </a:buClr>
              <a:buNone/>
              <a:defRPr/>
            </a:pPr>
            <a:r>
              <a:rPr lang="en-US" sz="2800" dirty="0" smtClean="0">
                <a:solidFill>
                  <a:srgbClr val="FFC000"/>
                </a:solidFill>
              </a:rPr>
              <a:t>recombinant vaccine </a:t>
            </a:r>
            <a:r>
              <a:rPr lang="en-US" sz="2800" dirty="0" smtClean="0"/>
              <a:t>(</a:t>
            </a:r>
            <a:r>
              <a:rPr lang="en-US" sz="2800" dirty="0" err="1" smtClean="0"/>
              <a:t>FluBlok</a:t>
            </a:r>
            <a:r>
              <a:rPr lang="en-US" sz="2800" dirty="0" smtClean="0"/>
              <a:t>) and a </a:t>
            </a:r>
            <a:r>
              <a:rPr lang="en-US" sz="2800" dirty="0" smtClean="0">
                <a:solidFill>
                  <a:srgbClr val="FFC000"/>
                </a:solidFill>
              </a:rPr>
              <a:t>cell-based</a:t>
            </a:r>
          </a:p>
          <a:p>
            <a:pPr marL="258366" indent="-256032">
              <a:buClr>
                <a:schemeClr val="accent6"/>
              </a:buClr>
              <a:buNone/>
              <a:defRPr/>
            </a:pPr>
            <a:r>
              <a:rPr lang="en-US" sz="2800" dirty="0" smtClean="0"/>
              <a:t>    influenza vaccine (</a:t>
            </a:r>
            <a:r>
              <a:rPr lang="en-US" sz="2800" dirty="0" err="1" smtClean="0"/>
              <a:t>Flucelvax</a:t>
            </a:r>
            <a:r>
              <a:rPr lang="en-US" sz="2800" dirty="0" smtClean="0"/>
              <a:t>) are available for administration to individuals who have </a:t>
            </a:r>
            <a:r>
              <a:rPr lang="en-US" sz="2800" dirty="0" smtClean="0">
                <a:solidFill>
                  <a:srgbClr val="002060"/>
                </a:solidFill>
              </a:rPr>
              <a:t>egg allergy </a:t>
            </a:r>
            <a:r>
              <a:rPr lang="en-US" sz="2800" dirty="0" smtClean="0"/>
              <a:t>and therefore cannot receive vaccines manufactured from eggs 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381000"/>
            <a:ext cx="8229600" cy="6019800"/>
          </a:xfrm>
          <a:noFill/>
        </p:spPr>
      </p:pic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447800"/>
            <a:ext cx="8229600" cy="45720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fa-IR" dirty="0" smtClean="0"/>
              <a:t>واکسن آنفلوانزا از </a:t>
            </a:r>
            <a:r>
              <a:rPr lang="fa-IR" dirty="0" smtClean="0">
                <a:solidFill>
                  <a:srgbClr val="002060"/>
                </a:solidFill>
              </a:rPr>
              <a:t>بیش از80 سال </a:t>
            </a:r>
            <a:r>
              <a:rPr lang="fa-IR" dirty="0" smtClean="0"/>
              <a:t>پیش برای پیشگیری و </a:t>
            </a:r>
            <a:r>
              <a:rPr lang="fa-IR" dirty="0" smtClean="0"/>
              <a:t>کاهش مرگ </a:t>
            </a:r>
            <a:r>
              <a:rPr lang="fa-IR" dirty="0" smtClean="0"/>
              <a:t>و میر </a:t>
            </a:r>
          </a:p>
          <a:p>
            <a:pPr algn="r">
              <a:buNone/>
            </a:pPr>
            <a:r>
              <a:rPr lang="fa-IR" dirty="0" smtClean="0"/>
              <a:t>ناشی </a:t>
            </a:r>
            <a:r>
              <a:rPr lang="fa-IR" dirty="0" smtClean="0"/>
              <a:t>از این بیماری استفاده می شود</a:t>
            </a:r>
            <a:r>
              <a:rPr lang="fa-IR" dirty="0" smtClean="0"/>
              <a:t>.</a:t>
            </a:r>
          </a:p>
          <a:p>
            <a:pPr algn="r">
              <a:buNone/>
            </a:pPr>
            <a:endParaRPr lang="fa-IR" dirty="0" smtClean="0"/>
          </a:p>
          <a:p>
            <a:pPr algn="r">
              <a:buNone/>
            </a:pPr>
            <a:endParaRPr lang="fa-IR" dirty="0" smtClean="0"/>
          </a:p>
          <a:p>
            <a:pPr algn="r">
              <a:buNone/>
            </a:pPr>
            <a:endParaRPr lang="fa-IR" dirty="0" smtClean="0"/>
          </a:p>
          <a:p>
            <a:pPr algn="r">
              <a:buNone/>
            </a:pPr>
            <a:endParaRPr lang="fa-IR" dirty="0" smtClean="0"/>
          </a:p>
          <a:p>
            <a:pPr algn="r">
              <a:buNone/>
            </a:pPr>
            <a:r>
              <a:rPr lang="fa-IR" dirty="0" smtClean="0"/>
              <a:t>اثربخشی واکسن آنفلوانزا بسته به عوامل مختلفی مانند </a:t>
            </a:r>
            <a:r>
              <a:rPr lang="fa-IR" dirty="0" smtClean="0">
                <a:solidFill>
                  <a:srgbClr val="002060"/>
                </a:solidFill>
              </a:rPr>
              <a:t>سن و سلامت گیرنده </a:t>
            </a:r>
            <a:r>
              <a:rPr lang="fa-IR" dirty="0" smtClean="0">
                <a:solidFill>
                  <a:srgbClr val="002060"/>
                </a:solidFill>
              </a:rPr>
              <a:t>واکسن</a:t>
            </a:r>
            <a:r>
              <a:rPr lang="fa-IR" dirty="0" smtClean="0"/>
              <a:t>، </a:t>
            </a:r>
            <a:r>
              <a:rPr lang="fa-IR" dirty="0" smtClean="0">
                <a:solidFill>
                  <a:srgbClr val="002060"/>
                </a:solidFill>
              </a:rPr>
              <a:t>فصل</a:t>
            </a:r>
            <a:r>
              <a:rPr lang="fa-IR" dirty="0" smtClean="0">
                <a:solidFill>
                  <a:srgbClr val="002060"/>
                </a:solidFill>
              </a:rPr>
              <a:t>، ساب تایپ ویروس و مطابقت آنتی ژنی </a:t>
            </a:r>
            <a:r>
              <a:rPr lang="fa-IR" dirty="0" smtClean="0"/>
              <a:t>با ویروس در </a:t>
            </a:r>
            <a:r>
              <a:rPr lang="fa-IR" dirty="0" smtClean="0"/>
              <a:t>گرد</a:t>
            </a:r>
            <a:endParaRPr lang="fa-IR" dirty="0" smtClean="0"/>
          </a:p>
          <a:p>
            <a:pPr algn="r">
              <a:buNone/>
            </a:pPr>
            <a:r>
              <a:rPr lang="fa-IR" dirty="0" smtClean="0"/>
              <a:t>، بطور متوسط </a:t>
            </a:r>
            <a:r>
              <a:rPr lang="fa-IR" dirty="0" smtClean="0">
                <a:solidFill>
                  <a:srgbClr val="002060"/>
                </a:solidFill>
              </a:rPr>
              <a:t>60 تا 80</a:t>
            </a:r>
            <a:r>
              <a:rPr lang="fa-IR" dirty="0" smtClean="0"/>
              <a:t> تخمین زده شده می شود.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r">
              <a:buNone/>
            </a:pPr>
            <a:r>
              <a:rPr lang="fa-IR" dirty="0" smtClean="0"/>
              <a:t>واکسیناسیون در برابر آنفلوانزا بطور موثری </a:t>
            </a:r>
            <a:r>
              <a:rPr lang="fa-IR" dirty="0" smtClean="0"/>
              <a:t>از</a:t>
            </a:r>
          </a:p>
          <a:p>
            <a:pPr algn="r">
              <a:buNone/>
            </a:pPr>
            <a:r>
              <a:rPr lang="fa-IR" dirty="0" smtClean="0"/>
              <a:t> </a:t>
            </a:r>
            <a:r>
              <a:rPr lang="fa-IR" dirty="0" smtClean="0">
                <a:solidFill>
                  <a:srgbClr val="002060"/>
                </a:solidFill>
              </a:rPr>
              <a:t>بیماری شدید</a:t>
            </a:r>
            <a:r>
              <a:rPr lang="fa-IR" dirty="0" smtClean="0"/>
              <a:t>، </a:t>
            </a:r>
            <a:endParaRPr lang="fa-IR" dirty="0" smtClean="0"/>
          </a:p>
          <a:p>
            <a:pPr algn="r">
              <a:buNone/>
            </a:pPr>
            <a:endParaRPr lang="fa-IR" dirty="0" smtClean="0"/>
          </a:p>
          <a:p>
            <a:pPr algn="r">
              <a:buNone/>
            </a:pPr>
            <a:r>
              <a:rPr lang="fa-IR" dirty="0" smtClean="0"/>
              <a:t>و </a:t>
            </a:r>
            <a:r>
              <a:rPr lang="fa-IR" dirty="0" smtClean="0">
                <a:solidFill>
                  <a:srgbClr val="002060"/>
                </a:solidFill>
              </a:rPr>
              <a:t>عوارض</a:t>
            </a:r>
            <a:r>
              <a:rPr lang="fa-IR" dirty="0" smtClean="0"/>
              <a:t> آن ،                                                                                      </a:t>
            </a:r>
          </a:p>
          <a:p>
            <a:pPr algn="r">
              <a:buNone/>
            </a:pPr>
            <a:r>
              <a:rPr lang="fa-IR" dirty="0" smtClean="0">
                <a:solidFill>
                  <a:srgbClr val="002060"/>
                </a:solidFill>
              </a:rPr>
              <a:t>مراجعات </a:t>
            </a:r>
            <a:r>
              <a:rPr lang="fa-IR" dirty="0" smtClean="0">
                <a:solidFill>
                  <a:srgbClr val="002060"/>
                </a:solidFill>
              </a:rPr>
              <a:t>سرپایی</a:t>
            </a:r>
          </a:p>
          <a:p>
            <a:pPr algn="r">
              <a:buNone/>
            </a:pPr>
            <a:endParaRPr lang="fa-IR" dirty="0" smtClean="0">
              <a:solidFill>
                <a:srgbClr val="002060"/>
              </a:solidFill>
            </a:endParaRPr>
          </a:p>
          <a:p>
            <a:pPr algn="r">
              <a:buNone/>
            </a:pPr>
            <a:r>
              <a:rPr lang="fa-IR" dirty="0" smtClean="0">
                <a:solidFill>
                  <a:srgbClr val="002060"/>
                </a:solidFill>
              </a:rPr>
              <a:t> </a:t>
            </a:r>
            <a:r>
              <a:rPr lang="fa-IR" dirty="0" smtClean="0"/>
              <a:t>و میزان </a:t>
            </a:r>
            <a:r>
              <a:rPr lang="fa-IR" dirty="0" smtClean="0">
                <a:solidFill>
                  <a:srgbClr val="002060"/>
                </a:solidFill>
              </a:rPr>
              <a:t>بستری شدن </a:t>
            </a:r>
            <a:r>
              <a:rPr lang="fa-IR" dirty="0" smtClean="0"/>
              <a:t>در بیمارستان بعلت بیماری آنفلوانزا جلوگیری می کند</a:t>
            </a:r>
            <a:r>
              <a:rPr lang="fa-IR" dirty="0" smtClean="0"/>
              <a:t>.</a:t>
            </a:r>
          </a:p>
          <a:p>
            <a:pPr algn="r">
              <a:buNone/>
            </a:pPr>
            <a:endParaRPr lang="fa-IR" dirty="0" smtClean="0"/>
          </a:p>
          <a:p>
            <a:pPr algn="r">
              <a:buNone/>
            </a:pPr>
            <a:r>
              <a:rPr lang="fa-IR" dirty="0" smtClean="0"/>
              <a:t>تزریق واکسن آنفلوانزا </a:t>
            </a:r>
            <a:r>
              <a:rPr lang="fa-IR" dirty="0" smtClean="0">
                <a:solidFill>
                  <a:srgbClr val="002060"/>
                </a:solidFill>
              </a:rPr>
              <a:t>در بالغین خطر مرگ ناشی از آن</a:t>
            </a:r>
            <a:r>
              <a:rPr lang="fa-IR" dirty="0" smtClean="0"/>
              <a:t>28درصد کاهش می دهد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>
              <a:buNone/>
            </a:pPr>
            <a:r>
              <a:rPr lang="fa-IR" dirty="0" smtClean="0"/>
              <a:t>این واکسن </a:t>
            </a:r>
            <a:r>
              <a:rPr lang="fa-IR" dirty="0" smtClean="0">
                <a:solidFill>
                  <a:srgbClr val="002060"/>
                </a:solidFill>
              </a:rPr>
              <a:t>بی خطر و موثر </a:t>
            </a:r>
            <a:r>
              <a:rPr lang="fa-IR" dirty="0" smtClean="0"/>
              <a:t>است و عوارض جانبی کمی دارد</a:t>
            </a:r>
            <a:r>
              <a:rPr lang="fa-IR" dirty="0" smtClean="0"/>
              <a:t>.</a:t>
            </a:r>
          </a:p>
          <a:p>
            <a:pPr algn="r">
              <a:buNone/>
            </a:pPr>
            <a:endParaRPr lang="fa-IR" dirty="0" smtClean="0"/>
          </a:p>
          <a:p>
            <a:pPr algn="r">
              <a:buNone/>
            </a:pPr>
            <a:r>
              <a:rPr lang="fa-IR" dirty="0" smtClean="0"/>
              <a:t> 1) شایع </a:t>
            </a:r>
            <a:r>
              <a:rPr lang="fa-IR" dirty="0" smtClean="0"/>
              <a:t>ترین عوارض جانبی </a:t>
            </a:r>
            <a:r>
              <a:rPr lang="fa-IR" dirty="0" smtClean="0">
                <a:solidFill>
                  <a:srgbClr val="002060"/>
                </a:solidFill>
              </a:rPr>
              <a:t>درد، قرمزی و </a:t>
            </a:r>
            <a:r>
              <a:rPr lang="fa-IR" dirty="0" smtClean="0">
                <a:solidFill>
                  <a:srgbClr val="002060"/>
                </a:solidFill>
              </a:rPr>
              <a:t>تورم در </a:t>
            </a:r>
            <a:r>
              <a:rPr lang="fa-IR" dirty="0" smtClean="0">
                <a:solidFill>
                  <a:srgbClr val="002060"/>
                </a:solidFill>
              </a:rPr>
              <a:t>محل تزریق و گاهی تب، سردرد یا درد عضلانی</a:t>
            </a:r>
            <a:r>
              <a:rPr lang="fa-IR" dirty="0" smtClean="0"/>
              <a:t> است. </a:t>
            </a:r>
          </a:p>
          <a:p>
            <a:pPr algn="r">
              <a:buNone/>
            </a:pPr>
            <a:r>
              <a:rPr lang="fa-IR" dirty="0" smtClean="0"/>
              <a:t>این عوارض معمولاً خفیف هستند و در عرض چند روز از بین می </a:t>
            </a:r>
            <a:r>
              <a:rPr lang="fa-IR" dirty="0" smtClean="0"/>
              <a:t>روند</a:t>
            </a:r>
          </a:p>
          <a:p>
            <a:pPr algn="r">
              <a:buNone/>
            </a:pPr>
            <a:endParaRPr lang="fa-IR" dirty="0" smtClean="0"/>
          </a:p>
          <a:p>
            <a:pPr algn="r">
              <a:buNone/>
            </a:pPr>
            <a:r>
              <a:rPr lang="fa-IR" dirty="0" smtClean="0"/>
              <a:t> </a:t>
            </a:r>
            <a:r>
              <a:rPr lang="fa-IR" dirty="0" smtClean="0"/>
              <a:t> 2)</a:t>
            </a:r>
            <a:r>
              <a:rPr lang="fa-IR" dirty="0" smtClean="0">
                <a:solidFill>
                  <a:srgbClr val="002060"/>
                </a:solidFill>
              </a:rPr>
              <a:t>شیرخواران </a:t>
            </a:r>
            <a:r>
              <a:rPr lang="fa-IR" dirty="0" smtClean="0">
                <a:solidFill>
                  <a:srgbClr val="002060"/>
                </a:solidFill>
              </a:rPr>
              <a:t>با سن کمتر از 6 ماه</a:t>
            </a:r>
          </a:p>
          <a:p>
            <a:pPr algn="r">
              <a:buNone/>
            </a:pPr>
            <a:r>
              <a:rPr lang="fa-IR" dirty="0" smtClean="0"/>
              <a:t>     </a:t>
            </a:r>
            <a:endParaRPr lang="fa-IR" dirty="0" smtClean="0"/>
          </a:p>
          <a:p>
            <a:pPr algn="r">
              <a:buNone/>
            </a:pPr>
            <a:r>
              <a:rPr lang="fa-IR" dirty="0" smtClean="0"/>
              <a:t> 3)افراد </a:t>
            </a:r>
            <a:r>
              <a:rPr lang="fa-IR" dirty="0" smtClean="0"/>
              <a:t>دارای </a:t>
            </a:r>
            <a:r>
              <a:rPr lang="fa-IR" dirty="0" smtClean="0">
                <a:solidFill>
                  <a:srgbClr val="002060"/>
                </a:solidFill>
              </a:rPr>
              <a:t>سابقه واکنشهای آلرژیک </a:t>
            </a:r>
            <a:r>
              <a:rPr lang="fa-IR" dirty="0" smtClean="0"/>
              <a:t>شدید نظیر آنافیلاکسی به واکسن آنفلوانزا و یا هریک از اجزای واکسن تا 1 روز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b="1" dirty="0" smtClean="0">
                <a:solidFill>
                  <a:srgbClr val="002060"/>
                </a:solidFill>
              </a:rPr>
              <a:t>موارد منع مصرف واکسن آنفلوانزا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524000"/>
            <a:ext cx="8229600" cy="4572000"/>
          </a:xfrm>
        </p:spPr>
        <p:txBody>
          <a:bodyPr>
            <a:normAutofit fontScale="85000" lnSpcReduction="10000"/>
          </a:bodyPr>
          <a:lstStyle/>
          <a:p>
            <a:pPr algn="r">
              <a:buNone/>
            </a:pPr>
            <a:endParaRPr lang="fa-IR" dirty="0" smtClean="0"/>
          </a:p>
          <a:p>
            <a:pPr algn="r">
              <a:buNone/>
            </a:pPr>
            <a:r>
              <a:rPr lang="fa-IR" dirty="0" smtClean="0"/>
              <a:t> </a:t>
            </a:r>
            <a:r>
              <a:rPr lang="fa-IR" dirty="0" smtClean="0"/>
              <a:t>4)</a:t>
            </a:r>
            <a:r>
              <a:rPr lang="fa-IR" dirty="0" smtClean="0">
                <a:solidFill>
                  <a:srgbClr val="002060"/>
                </a:solidFill>
              </a:rPr>
              <a:t>افراد </a:t>
            </a:r>
            <a:r>
              <a:rPr lang="fa-IR" dirty="0" smtClean="0">
                <a:solidFill>
                  <a:srgbClr val="002060"/>
                </a:solidFill>
              </a:rPr>
              <a:t>دارای بیماری حاد متوسط یا شدید </a:t>
            </a:r>
            <a:r>
              <a:rPr lang="fa-IR" dirty="0" smtClean="0"/>
              <a:t>با یا بدون تب:</a:t>
            </a:r>
          </a:p>
          <a:p>
            <a:pPr algn="r">
              <a:buNone/>
            </a:pPr>
            <a:r>
              <a:rPr lang="fa-IR" dirty="0" smtClean="0"/>
              <a:t> واکسیناسیون تا زمان بهبودی حال عمومی </a:t>
            </a:r>
            <a:r>
              <a:rPr lang="fa-IR" dirty="0" smtClean="0">
                <a:solidFill>
                  <a:srgbClr val="002060"/>
                </a:solidFill>
              </a:rPr>
              <a:t>به تعویق می افتد</a:t>
            </a:r>
            <a:r>
              <a:rPr lang="fa-IR" dirty="0" smtClean="0"/>
              <a:t>.                                                          </a:t>
            </a:r>
          </a:p>
          <a:p>
            <a:pPr algn="r">
              <a:buNone/>
            </a:pPr>
            <a:r>
              <a:rPr lang="fa-IR" dirty="0" smtClean="0">
                <a:solidFill>
                  <a:srgbClr val="FF0000"/>
                </a:solidFill>
              </a:rPr>
              <a:t>  5)</a:t>
            </a:r>
            <a:r>
              <a:rPr lang="fa-IR" dirty="0" smtClean="0"/>
              <a:t>در </a:t>
            </a:r>
            <a:r>
              <a:rPr lang="fa-IR" dirty="0" smtClean="0"/>
              <a:t>حال حاضر </a:t>
            </a:r>
            <a:r>
              <a:rPr lang="fa-IR" b="1" dirty="0" smtClean="0">
                <a:solidFill>
                  <a:srgbClr val="FF0000"/>
                </a:solidFill>
              </a:rPr>
              <a:t>افراد مشکوک یا مبتلا به بیماری کووید- </a:t>
            </a:r>
            <a:r>
              <a:rPr lang="fa-IR" b="1" dirty="0" smtClean="0"/>
              <a:t>تا زمان رفع علایم</a:t>
            </a:r>
          </a:p>
          <a:p>
            <a:pPr algn="r">
              <a:buNone/>
            </a:pPr>
            <a:r>
              <a:rPr lang="fa-IR" dirty="0" smtClean="0"/>
              <a:t>بیماری( </a:t>
            </a:r>
            <a:r>
              <a:rPr lang="fa-IR" dirty="0" smtClean="0">
                <a:solidFill>
                  <a:srgbClr val="002060"/>
                </a:solidFill>
              </a:rPr>
              <a:t>حداقل 2 هفته </a:t>
            </a:r>
            <a:r>
              <a:rPr lang="fa-IR" dirty="0" smtClean="0">
                <a:solidFill>
                  <a:srgbClr val="002060"/>
                </a:solidFill>
              </a:rPr>
              <a:t>)</a:t>
            </a:r>
            <a:r>
              <a:rPr lang="fa-IR" dirty="0" smtClean="0"/>
              <a:t> </a:t>
            </a:r>
            <a:r>
              <a:rPr lang="fa-IR" dirty="0" smtClean="0"/>
              <a:t>مجاز به دریافت واکسن آنفلوانزا نمی باشند. اندیکاسیون های </a:t>
            </a:r>
            <a:r>
              <a:rPr lang="fa-IR" dirty="0" smtClean="0"/>
              <a:t>مواردمصرف </a:t>
            </a:r>
            <a:r>
              <a:rPr lang="fa-IR" dirty="0" smtClean="0"/>
              <a:t>و موارد منع واکسیناسیون آنفلوانزا در این گروه همانند افراد فوق الذکر می باشد.</a:t>
            </a:r>
          </a:p>
          <a:p>
            <a:pPr algn="r">
              <a:buNone/>
            </a:pPr>
            <a:r>
              <a:rPr lang="fa-IR" b="1" dirty="0" smtClean="0">
                <a:solidFill>
                  <a:srgbClr val="FF0000"/>
                </a:solidFill>
              </a:rPr>
              <a:t>  6)</a:t>
            </a:r>
            <a:r>
              <a:rPr lang="fa-IR" b="1" dirty="0" smtClean="0">
                <a:solidFill>
                  <a:srgbClr val="002060"/>
                </a:solidFill>
              </a:rPr>
              <a:t>افراد </a:t>
            </a:r>
            <a:r>
              <a:rPr lang="fa-IR" b="1" dirty="0" smtClean="0">
                <a:solidFill>
                  <a:srgbClr val="002060"/>
                </a:solidFill>
              </a:rPr>
              <a:t>در معرض تماس با افراد مثبت از نظر کووید</a:t>
            </a:r>
            <a:r>
              <a:rPr lang="fa-IR" b="1" dirty="0" smtClean="0"/>
              <a:t>-و افرادی که در</a:t>
            </a:r>
          </a:p>
          <a:p>
            <a:pPr algn="r">
              <a:buNone/>
            </a:pPr>
            <a:r>
              <a:rPr lang="fa-IR" b="1" dirty="0" smtClean="0">
                <a:solidFill>
                  <a:srgbClr val="002060"/>
                </a:solidFill>
              </a:rPr>
              <a:t>قرنطینه </a:t>
            </a:r>
            <a:r>
              <a:rPr lang="fa-IR" b="1" dirty="0" smtClean="0">
                <a:solidFill>
                  <a:srgbClr val="002060"/>
                </a:solidFill>
              </a:rPr>
              <a:t>یا ایزولاسیون ناشی از بیماری کووید </a:t>
            </a:r>
            <a:r>
              <a:rPr lang="fa-IR" b="1" dirty="0" smtClean="0"/>
              <a:t>می باشند ،پس از اتمام مدت</a:t>
            </a:r>
          </a:p>
          <a:p>
            <a:pPr algn="r">
              <a:buNone/>
            </a:pPr>
            <a:r>
              <a:rPr lang="fa-IR" dirty="0" smtClean="0"/>
              <a:t>زمان قرنطینه / ایزولاسیون </a:t>
            </a:r>
            <a:r>
              <a:rPr lang="fa-IR" dirty="0" smtClean="0">
                <a:solidFill>
                  <a:srgbClr val="002060"/>
                </a:solidFill>
              </a:rPr>
              <a:t>(حداقل </a:t>
            </a:r>
            <a:r>
              <a:rPr lang="fa-IR" dirty="0" smtClean="0">
                <a:solidFill>
                  <a:srgbClr val="002060"/>
                </a:solidFill>
              </a:rPr>
              <a:t>2 هفته </a:t>
            </a:r>
            <a:r>
              <a:rPr lang="fa-IR" dirty="0" smtClean="0">
                <a:solidFill>
                  <a:srgbClr val="002060"/>
                </a:solidFill>
              </a:rPr>
              <a:t>)</a:t>
            </a:r>
            <a:r>
              <a:rPr lang="fa-IR" dirty="0" smtClean="0"/>
              <a:t> </a:t>
            </a:r>
            <a:r>
              <a:rPr lang="fa-IR" dirty="0" smtClean="0"/>
              <a:t>و </a:t>
            </a:r>
            <a:r>
              <a:rPr lang="fa-IR" dirty="0" smtClean="0">
                <a:solidFill>
                  <a:srgbClr val="002060"/>
                </a:solidFill>
              </a:rPr>
              <a:t>به شرط نداشتن </a:t>
            </a:r>
            <a:r>
              <a:rPr lang="fa-IR" dirty="0" smtClean="0"/>
              <a:t>علایمی به نفع بیماری کووید- ، می توانند واکسن آنفلوانزا را دریافت نمایند. اندیکاسیون های موارد مصرف و موارد منع واکسیناسیون آنفلوانزادر این گروه همانند افراد فوق الذکر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endParaRPr lang="en-US" dirty="0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/>
              <a:t> تزریق واکسن آنفلوانزا </a:t>
            </a:r>
            <a:r>
              <a:rPr lang="fa-IR" dirty="0" smtClean="0">
                <a:solidFill>
                  <a:srgbClr val="002060"/>
                </a:solidFill>
              </a:rPr>
              <a:t>در زنان شیرده منعی ندارد</a:t>
            </a:r>
            <a:r>
              <a:rPr lang="fa-IR" dirty="0" smtClean="0"/>
              <a:t>:</a:t>
            </a:r>
          </a:p>
          <a:p>
            <a:pPr algn="r">
              <a:buNone/>
            </a:pPr>
            <a:endParaRPr lang="fa-IR" dirty="0" smtClean="0"/>
          </a:p>
          <a:p>
            <a:pPr algn="r">
              <a:buNone/>
            </a:pPr>
            <a:endParaRPr lang="fa-IR" dirty="0" smtClean="0"/>
          </a:p>
          <a:p>
            <a:pPr algn="r">
              <a:buNone/>
            </a:pPr>
            <a:endParaRPr lang="fa-IR" dirty="0" smtClean="0"/>
          </a:p>
          <a:p>
            <a:pPr algn="r">
              <a:buNone/>
            </a:pPr>
            <a:r>
              <a:rPr lang="fa-IR" dirty="0" smtClean="0"/>
              <a:t>  بلکه با توجه به انتقال آنتی بادی مادری به شیرخوار</a:t>
            </a:r>
          </a:p>
          <a:p>
            <a:pPr algn="r">
              <a:buNone/>
            </a:pPr>
            <a:r>
              <a:rPr lang="fa-IR" dirty="0" smtClean="0"/>
              <a:t>قویاٌ تجویز واکسن انفلوانزا در خانمهای شیرده توصیه می گردد.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ver dir="l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95400"/>
            <a:ext cx="8229600" cy="4572000"/>
          </a:xfrm>
        </p:spPr>
        <p:txBody>
          <a:bodyPr>
            <a:normAutofit fontScale="92500" lnSpcReduction="20000"/>
          </a:bodyPr>
          <a:lstStyle/>
          <a:p>
            <a:pPr algn="r">
              <a:buNone/>
            </a:pPr>
            <a:r>
              <a:rPr lang="fa-IR" dirty="0" smtClean="0"/>
              <a:t>بطور عمومی </a:t>
            </a:r>
            <a:r>
              <a:rPr lang="fa-IR" dirty="0" smtClean="0">
                <a:solidFill>
                  <a:srgbClr val="002060"/>
                </a:solidFill>
              </a:rPr>
              <a:t>حداقل فاصله تزریق واکسن آنفلوانزا از زمان </a:t>
            </a:r>
            <a:r>
              <a:rPr lang="fa-IR" dirty="0" smtClean="0">
                <a:solidFill>
                  <a:srgbClr val="002060"/>
                </a:solidFill>
              </a:rPr>
              <a:t>انجام </a:t>
            </a:r>
            <a:r>
              <a:rPr lang="fa-IR" sz="3000" dirty="0" smtClean="0">
                <a:solidFill>
                  <a:srgbClr val="FF0000"/>
                </a:solidFill>
              </a:rPr>
              <a:t>پیوند اعضاء 4تا6</a:t>
            </a:r>
            <a:r>
              <a:rPr lang="fa-IR" sz="2800" dirty="0" smtClean="0"/>
              <a:t> </a:t>
            </a:r>
            <a:r>
              <a:rPr lang="fa-IR" sz="2800" dirty="0" smtClean="0"/>
              <a:t> ولی  در </a:t>
            </a:r>
            <a:r>
              <a:rPr lang="fa-IR" sz="2800" dirty="0" smtClean="0">
                <a:solidFill>
                  <a:srgbClr val="FF0000"/>
                </a:solidFill>
              </a:rPr>
              <a:t>صورت بروز </a:t>
            </a:r>
            <a:r>
              <a:rPr lang="fa-IR" sz="2800" dirty="0" smtClean="0">
                <a:solidFill>
                  <a:srgbClr val="FF0000"/>
                </a:solidFill>
              </a:rPr>
              <a:t>طغیا</a:t>
            </a:r>
            <a:r>
              <a:rPr lang="fa-IR" sz="3000" dirty="0" smtClean="0">
                <a:solidFill>
                  <a:srgbClr val="FF0000"/>
                </a:solidFill>
              </a:rPr>
              <a:t>ن</a:t>
            </a:r>
            <a:r>
              <a:rPr lang="fa-IR" sz="2800" dirty="0" smtClean="0"/>
              <a:t>تزریق </a:t>
            </a:r>
            <a:r>
              <a:rPr lang="fa-IR" sz="2800" i="1" dirty="0" smtClean="0"/>
              <a:t>واکسن </a:t>
            </a:r>
            <a:r>
              <a:rPr lang="fa-IR" sz="3200" i="1" dirty="0" smtClean="0">
                <a:solidFill>
                  <a:srgbClr val="FF0000"/>
                </a:solidFill>
              </a:rPr>
              <a:t>بعد از </a:t>
            </a:r>
            <a:r>
              <a:rPr lang="fa-IR" sz="3200" dirty="0" smtClean="0">
                <a:solidFill>
                  <a:srgbClr val="FF0000"/>
                </a:solidFill>
              </a:rPr>
              <a:t>انجام پیوند اعضاء یکماه</a:t>
            </a:r>
          </a:p>
          <a:p>
            <a:pPr algn="r">
              <a:buNone/>
            </a:pPr>
            <a:r>
              <a:rPr lang="fa-IR" sz="3000" dirty="0" smtClean="0">
                <a:solidFill>
                  <a:srgbClr val="FF0000"/>
                </a:solidFill>
              </a:rPr>
              <a:t> </a:t>
            </a:r>
            <a:endParaRPr lang="fa-IR" sz="3000" dirty="0" smtClean="0">
              <a:solidFill>
                <a:srgbClr val="FF0000"/>
              </a:solidFill>
            </a:endParaRPr>
          </a:p>
          <a:p>
            <a:pPr algn="r">
              <a:buNone/>
            </a:pPr>
            <a:r>
              <a:rPr lang="fa-IR" dirty="0" smtClean="0"/>
              <a:t>و </a:t>
            </a:r>
            <a:r>
              <a:rPr lang="fa-IR" dirty="0" smtClean="0">
                <a:solidFill>
                  <a:srgbClr val="FF0000"/>
                </a:solidFill>
              </a:rPr>
              <a:t>درصورت پیوند مغز استخوان 6 ماه </a:t>
            </a:r>
            <a:r>
              <a:rPr lang="fa-IR" dirty="0" smtClean="0"/>
              <a:t>بعد</a:t>
            </a:r>
            <a:r>
              <a:rPr lang="fa-IR" dirty="0" smtClean="0"/>
              <a:t>،( </a:t>
            </a:r>
            <a:r>
              <a:rPr lang="fa-IR" dirty="0" smtClean="0"/>
              <a:t>ولی اگر در</a:t>
            </a:r>
            <a:r>
              <a:rPr lang="fa-IR" dirty="0" smtClean="0">
                <a:solidFill>
                  <a:srgbClr val="FF0000"/>
                </a:solidFill>
              </a:rPr>
              <a:t> فصل</a:t>
            </a:r>
          </a:p>
          <a:p>
            <a:pPr algn="r">
              <a:buNone/>
            </a:pPr>
            <a:r>
              <a:rPr lang="fa-IR" dirty="0" smtClean="0">
                <a:solidFill>
                  <a:srgbClr val="FF0000"/>
                </a:solidFill>
              </a:rPr>
              <a:t>انفلوانزا </a:t>
            </a:r>
            <a:r>
              <a:rPr lang="fa-IR" dirty="0" smtClean="0"/>
              <a:t>قرار دارد </a:t>
            </a:r>
            <a:r>
              <a:rPr lang="fa-IR" dirty="0" smtClean="0">
                <a:solidFill>
                  <a:srgbClr val="FF0000"/>
                </a:solidFill>
              </a:rPr>
              <a:t>1 تا ۴ ماه </a:t>
            </a:r>
            <a:r>
              <a:rPr lang="fa-IR" dirty="0" smtClean="0"/>
              <a:t>بعد از پیوندمغز استخوان توصیه می </a:t>
            </a:r>
            <a:r>
              <a:rPr lang="fa-IR" dirty="0" smtClean="0"/>
              <a:t>گردد)</a:t>
            </a:r>
            <a:endParaRPr lang="fa-IR" dirty="0" smtClean="0">
              <a:solidFill>
                <a:srgbClr val="FF0000"/>
              </a:solidFill>
            </a:endParaRPr>
          </a:p>
          <a:p>
            <a:pPr algn="r">
              <a:buNone/>
            </a:pPr>
            <a:r>
              <a:rPr lang="fa-IR" dirty="0" smtClean="0">
                <a:solidFill>
                  <a:srgbClr val="FF0000"/>
                </a:solidFill>
              </a:rPr>
              <a:t> </a:t>
            </a:r>
            <a:r>
              <a:rPr lang="fa-IR" dirty="0" smtClean="0"/>
              <a:t>         </a:t>
            </a:r>
            <a:endParaRPr lang="fa-IR" dirty="0" smtClean="0"/>
          </a:p>
          <a:p>
            <a:pPr algn="r">
              <a:buNone/>
            </a:pPr>
            <a:endParaRPr lang="fa-IR" dirty="0" smtClean="0"/>
          </a:p>
          <a:p>
            <a:pPr algn="r">
              <a:buNone/>
            </a:pPr>
            <a:endParaRPr lang="fa-IR" dirty="0" smtClean="0"/>
          </a:p>
          <a:p>
            <a:pPr algn="r">
              <a:buNone/>
            </a:pPr>
            <a:r>
              <a:rPr lang="fa-IR" dirty="0" smtClean="0"/>
              <a:t>البته در صورت امکان توصیه می شود با توجه به فصل ،واکسیناسیون آنفلوانزا حداقل </a:t>
            </a:r>
            <a:r>
              <a:rPr lang="fa-IR" dirty="0" smtClean="0">
                <a:solidFill>
                  <a:srgbClr val="002060"/>
                </a:solidFill>
              </a:rPr>
              <a:t>2 هفته قبل از </a:t>
            </a:r>
            <a:r>
              <a:rPr lang="fa-IR" dirty="0" smtClean="0">
                <a:solidFill>
                  <a:srgbClr val="002060"/>
                </a:solidFill>
              </a:rPr>
              <a:t>پیوند</a:t>
            </a:r>
            <a:r>
              <a:rPr lang="fa-IR" dirty="0" smtClean="0"/>
              <a:t>صورت </a:t>
            </a:r>
            <a:r>
              <a:rPr lang="fa-IR" dirty="0" smtClean="0"/>
              <a:t>گیرد، اما در صورت عدم امکان</a:t>
            </a:r>
            <a:r>
              <a:rPr lang="fa-IR" dirty="0" smtClean="0">
                <a:solidFill>
                  <a:srgbClr val="002060"/>
                </a:solidFill>
              </a:rPr>
              <a:t>، ۴ تا 6 ماه پس از پیوند </a:t>
            </a:r>
            <a:r>
              <a:rPr lang="fa-IR" dirty="0" smtClean="0"/>
              <a:t>می توان واکسیناسیون را انجام داد.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cover dir="l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81200" y="838200"/>
            <a:ext cx="6781800" cy="2819400"/>
          </a:xfr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4191000"/>
            <a:ext cx="685327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6200" y="5943600"/>
            <a:ext cx="46386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r>
              <a:rPr lang="fa-IR" dirty="0" smtClean="0"/>
              <a:t>در خصوص تزریق </a:t>
            </a:r>
            <a:r>
              <a:rPr lang="fa-IR" dirty="0" smtClean="0">
                <a:solidFill>
                  <a:srgbClr val="FF0000"/>
                </a:solidFill>
              </a:rPr>
              <a:t>واکسن آنفلوانزادر بیماران سرطانی </a:t>
            </a:r>
            <a:r>
              <a:rPr lang="fa-IR" dirty="0" smtClean="0"/>
              <a:t>، </a:t>
            </a:r>
            <a:r>
              <a:rPr lang="fa-IR" dirty="0" smtClean="0">
                <a:solidFill>
                  <a:srgbClr val="002060"/>
                </a:solidFill>
              </a:rPr>
              <a:t>بهترین زمان </a:t>
            </a:r>
            <a:r>
              <a:rPr lang="fa-IR" dirty="0" smtClean="0">
                <a:solidFill>
                  <a:srgbClr val="FF0000"/>
                </a:solidFill>
              </a:rPr>
              <a:t>قبل از شروع شیمی درمانی</a:t>
            </a:r>
            <a:r>
              <a:rPr lang="fa-IR" dirty="0" smtClean="0">
                <a:solidFill>
                  <a:srgbClr val="002060"/>
                </a:solidFill>
              </a:rPr>
              <a:t> </a:t>
            </a:r>
            <a:r>
              <a:rPr lang="fa-IR" dirty="0" smtClean="0"/>
              <a:t>می </a:t>
            </a:r>
            <a:r>
              <a:rPr lang="fa-IR" dirty="0" smtClean="0"/>
              <a:t>باشد</a:t>
            </a:r>
            <a:r>
              <a:rPr lang="fa-IR" dirty="0" smtClean="0"/>
              <a:t> </a:t>
            </a:r>
            <a:r>
              <a:rPr lang="fa-IR" dirty="0" smtClean="0"/>
              <a:t>ولی </a:t>
            </a:r>
            <a:r>
              <a:rPr lang="fa-IR" dirty="0" smtClean="0"/>
              <a:t>از آنجاییکه این امر همواره مقدور نخواهد بود ، لذا </a:t>
            </a:r>
            <a:r>
              <a:rPr lang="fa-IR" dirty="0" smtClean="0">
                <a:solidFill>
                  <a:srgbClr val="002060"/>
                </a:solidFill>
              </a:rPr>
              <a:t>در اولین فرصت ممکن بعد شیمی درمانی </a:t>
            </a:r>
            <a:endParaRPr lang="fa-IR" dirty="0" smtClean="0">
              <a:solidFill>
                <a:srgbClr val="002060"/>
              </a:solidFill>
            </a:endParaRPr>
          </a:p>
          <a:p>
            <a:pPr algn="r">
              <a:buNone/>
            </a:pPr>
            <a:endParaRPr lang="fa-IR" dirty="0" smtClean="0">
              <a:solidFill>
                <a:srgbClr val="002060"/>
              </a:solidFill>
            </a:endParaRPr>
          </a:p>
          <a:p>
            <a:pPr algn="r">
              <a:buNone/>
            </a:pPr>
            <a:endParaRPr lang="fa-IR" dirty="0" smtClean="0">
              <a:solidFill>
                <a:srgbClr val="002060"/>
              </a:solidFill>
            </a:endParaRPr>
          </a:p>
          <a:p>
            <a:pPr algn="r">
              <a:buNone/>
            </a:pPr>
            <a:endParaRPr lang="fa-IR" dirty="0" smtClean="0">
              <a:solidFill>
                <a:srgbClr val="002060"/>
              </a:solidFill>
            </a:endParaRPr>
          </a:p>
          <a:p>
            <a:pPr algn="r">
              <a:buNone/>
            </a:pPr>
            <a:r>
              <a:rPr lang="fa-IR" dirty="0" smtClean="0"/>
              <a:t>                                                                            </a:t>
            </a:r>
            <a:endParaRPr lang="fa-IR" dirty="0" smtClean="0"/>
          </a:p>
          <a:p>
            <a:pPr algn="r">
              <a:buNone/>
            </a:pPr>
            <a:r>
              <a:rPr lang="fa-IR" dirty="0" smtClean="0">
                <a:solidFill>
                  <a:srgbClr val="FF0000"/>
                </a:solidFill>
              </a:rPr>
              <a:t> کورتیکواستروئیدتراپی </a:t>
            </a:r>
            <a:r>
              <a:rPr lang="fa-IR" dirty="0" smtClean="0"/>
              <a:t>مخاطی، استنشاقی، جلدی، تزریقی، خوراکی </a:t>
            </a:r>
            <a:r>
              <a:rPr lang="fa-IR" dirty="0" smtClean="0">
                <a:solidFill>
                  <a:srgbClr val="002060"/>
                </a:solidFill>
              </a:rPr>
              <a:t>منعی</a:t>
            </a:r>
            <a:r>
              <a:rPr lang="fa-IR" dirty="0" smtClean="0"/>
              <a:t> برای دریافت واکسن تزریقی آنفلوانزا </a:t>
            </a:r>
            <a:r>
              <a:rPr lang="fa-IR" dirty="0" smtClean="0">
                <a:solidFill>
                  <a:srgbClr val="002060"/>
                </a:solidFill>
              </a:rPr>
              <a:t>نمی باشد</a:t>
            </a:r>
            <a:r>
              <a:rPr lang="fa-IR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ver dir="l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>
                <a:solidFill>
                  <a:srgbClr val="002060"/>
                </a:solidFill>
              </a:rPr>
              <a:t>1-واکسن واکسی گریپ فرانسوی که برپایه تخم مرغ و دو مدل سه و چهار ظرفیتی دارد</a:t>
            </a:r>
            <a:r>
              <a:rPr lang="fa-IR" dirty="0" smtClean="0"/>
              <a:t>.</a:t>
            </a:r>
          </a:p>
          <a:p>
            <a:pPr algn="r">
              <a:buNone/>
            </a:pP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>
                <a:solidFill>
                  <a:srgbClr val="FFC000"/>
                </a:solidFill>
              </a:rPr>
              <a:t>2-واکسن اینفلووک هلندی که بر پایه تخم مرغ و ویروس </a:t>
            </a:r>
            <a:r>
              <a:rPr lang="fa-IR" dirty="0" smtClean="0">
                <a:solidFill>
                  <a:srgbClr val="FFC000"/>
                </a:solidFill>
              </a:rPr>
              <a:t>کشته </a:t>
            </a:r>
            <a:r>
              <a:rPr lang="fa-IR" dirty="0" smtClean="0">
                <a:solidFill>
                  <a:srgbClr val="FFC000"/>
                </a:solidFill>
              </a:rPr>
              <a:t>شده است و دو مدل سه و چهار ظرفیتی دارد</a:t>
            </a:r>
            <a:r>
              <a:rPr lang="fa-IR" dirty="0" smtClean="0"/>
              <a:t>.</a:t>
            </a:r>
          </a:p>
          <a:p>
            <a:pPr algn="r">
              <a:buNone/>
            </a:pPr>
            <a:endParaRPr lang="fa-IR" dirty="0" smtClean="0"/>
          </a:p>
          <a:p>
            <a:pPr algn="r">
              <a:buNone/>
            </a:pP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>
                <a:solidFill>
                  <a:srgbClr val="FF0000"/>
                </a:solidFill>
              </a:rPr>
              <a:t>3-واکسن فلوگارد ۴ ظرفیتی ایرانی که نوترکیب است(تخم مرغی نیست) و چهار ظرفیتی هم است.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dirty="0" smtClean="0">
                <a:solidFill>
                  <a:srgbClr val="FF0000"/>
                </a:solidFill>
              </a:rPr>
              <a:t>*واکسن های آنفلوآنزایی که در ایران تزریق می‌شوند شامل این موارد هستند: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over dir="l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>
                <a:solidFill>
                  <a:srgbClr val="FFC000"/>
                </a:solidFill>
              </a:rPr>
              <a:t>واکسن آنفولانزا واکسی گریپ فرانسوی</a:t>
            </a:r>
            <a:br>
              <a:rPr lang="fa-IR" dirty="0" smtClean="0">
                <a:solidFill>
                  <a:srgbClr val="FFC000"/>
                </a:solidFill>
              </a:rPr>
            </a:br>
            <a:r>
              <a:rPr lang="en-US" dirty="0" smtClean="0">
                <a:solidFill>
                  <a:srgbClr val="FFC000"/>
                </a:solidFill>
              </a:rPr>
              <a:t>French VAXIGRIP TETRA for </a:t>
            </a:r>
            <a:r>
              <a:rPr lang="en-US" dirty="0" err="1" smtClean="0">
                <a:solidFill>
                  <a:srgbClr val="FFC000"/>
                </a:solidFill>
              </a:rPr>
              <a:t>injectio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s://fastcdn.pro/filegallery/zagrosdarou.com/%D9%88%D8%A7%DA%A9%D8%B3%D9%86%20%D9%81%D8%B1%D8%A7%D9%86%D8%B3%D9%88%DB%8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2743200"/>
            <a:ext cx="4800600" cy="2924175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l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524000"/>
            <a:ext cx="8229600" cy="4572000"/>
          </a:xfrm>
        </p:spPr>
        <p:txBody>
          <a:bodyPr/>
          <a:lstStyle/>
          <a:p>
            <a:pPr algn="r">
              <a:buNone/>
            </a:pPr>
            <a:endParaRPr lang="fa-IR" dirty="0" smtClean="0"/>
          </a:p>
          <a:p>
            <a:pPr algn="r">
              <a:buNone/>
            </a:pPr>
            <a:r>
              <a:rPr lang="fa-IR" dirty="0" smtClean="0"/>
              <a:t>براي </a:t>
            </a:r>
            <a:r>
              <a:rPr lang="fa-IR" dirty="0" smtClean="0"/>
              <a:t>كودكان با </a:t>
            </a:r>
            <a:r>
              <a:rPr lang="fa-IR" dirty="0" smtClean="0">
                <a:solidFill>
                  <a:srgbClr val="FF0000"/>
                </a:solidFill>
              </a:rPr>
              <a:t>سن كمتر از ۹ سال </a:t>
            </a:r>
            <a:r>
              <a:rPr lang="fa-IR" dirty="0" smtClean="0"/>
              <a:t>كه قبلا واكسينه نشده‌اند. بايد طي </a:t>
            </a:r>
            <a:r>
              <a:rPr lang="fa-IR" dirty="0" smtClean="0">
                <a:solidFill>
                  <a:srgbClr val="FF0000"/>
                </a:solidFill>
              </a:rPr>
              <a:t>دونوبت (به فاصله بيشتر از يك ماه </a:t>
            </a:r>
            <a:r>
              <a:rPr lang="fa-IR" dirty="0" smtClean="0"/>
              <a:t>و هر نوبت‌۰/۵ </a:t>
            </a:r>
            <a:r>
              <a:rPr lang="fa-IR" dirty="0" smtClean="0"/>
              <a:t>ميلي‌ليتر</a:t>
            </a:r>
          </a:p>
          <a:p>
            <a:pPr algn="r">
              <a:buNone/>
            </a:pPr>
            <a:endParaRPr lang="fa-IR" dirty="0" smtClean="0"/>
          </a:p>
          <a:p>
            <a:pPr algn="r">
              <a:buNone/>
            </a:pPr>
            <a:endParaRPr lang="fa-IR" dirty="0" smtClean="0"/>
          </a:p>
          <a:p>
            <a:pPr algn="r">
              <a:buNone/>
            </a:pPr>
            <a:endParaRPr lang="fa-IR" dirty="0" smtClean="0"/>
          </a:p>
          <a:p>
            <a:pPr algn="r">
              <a:buNone/>
            </a:pPr>
            <a:r>
              <a:rPr lang="fa-IR" dirty="0" smtClean="0"/>
              <a:t> </a:t>
            </a:r>
            <a:r>
              <a:rPr lang="fa-IR" dirty="0" smtClean="0"/>
              <a:t>خردسالان </a:t>
            </a:r>
            <a:r>
              <a:rPr lang="fa-IR" dirty="0" smtClean="0">
                <a:solidFill>
                  <a:srgbClr val="FF0000"/>
                </a:solidFill>
              </a:rPr>
              <a:t>با سن بين‌ ۶-۳۵ ماه مقدار ۰/۲۵ ميلي‌ليتر </a:t>
            </a:r>
            <a:r>
              <a:rPr lang="fa-IR" dirty="0" smtClean="0"/>
              <a:t>بايد تزريق ‌شود. </a:t>
            </a:r>
            <a:br>
              <a:rPr lang="fa-IR" dirty="0" smtClean="0"/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ver dir="l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/>
              <a:t>می‌تواند </a:t>
            </a:r>
            <a:r>
              <a:rPr lang="fa-IR" dirty="0" smtClean="0"/>
              <a:t>در </a:t>
            </a:r>
            <a:r>
              <a:rPr lang="fa-IR" dirty="0" smtClean="0">
                <a:solidFill>
                  <a:srgbClr val="FF0000"/>
                </a:solidFill>
              </a:rPr>
              <a:t>تمام مراحل بارداری </a:t>
            </a:r>
            <a:r>
              <a:rPr lang="fa-IR" dirty="0" smtClean="0"/>
              <a:t>مصرف گردد</a:t>
            </a:r>
            <a:r>
              <a:rPr lang="fa-IR" dirty="0" smtClean="0"/>
              <a:t>.</a:t>
            </a:r>
          </a:p>
          <a:p>
            <a:pPr algn="r">
              <a:buNone/>
            </a:pPr>
            <a:endParaRPr lang="fa-IR" dirty="0" smtClean="0"/>
          </a:p>
          <a:p>
            <a:pPr algn="r">
              <a:buNone/>
            </a:pPr>
            <a:endParaRPr lang="fa-IR" dirty="0" smtClean="0"/>
          </a:p>
          <a:p>
            <a:pPr algn="r">
              <a:buNone/>
            </a:pPr>
            <a:endParaRPr lang="fa-IR" dirty="0" smtClean="0"/>
          </a:p>
          <a:p>
            <a:pPr algn="r">
              <a:buNone/>
            </a:pP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ممکن </a:t>
            </a:r>
            <a:r>
              <a:rPr lang="fa-IR" dirty="0" smtClean="0"/>
              <a:t>است در </a:t>
            </a:r>
            <a:r>
              <a:rPr lang="fa-IR" dirty="0" smtClean="0">
                <a:solidFill>
                  <a:srgbClr val="FF0000"/>
                </a:solidFill>
              </a:rPr>
              <a:t>طی دوران شیردهی </a:t>
            </a:r>
            <a:r>
              <a:rPr lang="fa-IR" dirty="0" smtClean="0"/>
              <a:t>با دستور پزشک مصرف گردد.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ver dir="l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>
                <a:solidFill>
                  <a:srgbClr val="FFC000"/>
                </a:solidFill>
              </a:rPr>
              <a:t>واکسن انفلوانزا 4 ظرفیتی هلندی </a:t>
            </a:r>
            <a:r>
              <a:rPr lang="en-US" dirty="0" smtClean="0">
                <a:solidFill>
                  <a:srgbClr val="FFC000"/>
                </a:solidFill>
              </a:rPr>
              <a:t>INFLUVAC </a:t>
            </a:r>
            <a:r>
              <a:rPr lang="en-US" dirty="0" smtClean="0">
                <a:solidFill>
                  <a:srgbClr val="FFC000"/>
                </a:solidFill>
              </a:rPr>
              <a:t>TETR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3010" name="Picture 2" descr="https://fastcdn.pro/filegallery/zagrosdarou.com/%D9%88%D8%A7%DA%A9%D8%B3%D9%86%20%D9%87%D9%84%D9%86%D8%AF%DB%8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799" y="3124200"/>
            <a:ext cx="7543801" cy="2514600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l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r">
              <a:buNone/>
            </a:pPr>
            <a:endParaRPr lang="fa-IR" dirty="0" smtClean="0"/>
          </a:p>
          <a:p>
            <a:pPr lvl="1" algn="r">
              <a:buNone/>
            </a:pPr>
            <a:endParaRPr lang="fa-IR" dirty="0" smtClean="0"/>
          </a:p>
          <a:p>
            <a:pPr lvl="1" algn="r">
              <a:buNone/>
            </a:pPr>
            <a:endParaRPr lang="fa-IR" dirty="0" smtClean="0"/>
          </a:p>
          <a:p>
            <a:pPr lvl="1" algn="r">
              <a:buNone/>
            </a:pPr>
            <a:r>
              <a:rPr lang="fa-IR" dirty="0" smtClean="0"/>
              <a:t>کودکان </a:t>
            </a:r>
            <a:r>
              <a:rPr lang="fa-IR" dirty="0" smtClean="0">
                <a:solidFill>
                  <a:srgbClr val="FF0000"/>
                </a:solidFill>
              </a:rPr>
              <a:t>کمتر از 9 سال </a:t>
            </a:r>
            <a:r>
              <a:rPr lang="fa-IR" dirty="0" smtClean="0"/>
              <a:t>که قبلا با واکسن آنفولانزای فصلی واکسینه نشده اند، می بایست </a:t>
            </a:r>
            <a:r>
              <a:rPr lang="fa-IR" dirty="0" smtClean="0">
                <a:solidFill>
                  <a:srgbClr val="FF0000"/>
                </a:solidFill>
              </a:rPr>
              <a:t>یک دوز ثانویه با به مقدار 0.5 میلی لیت</a:t>
            </a:r>
            <a:r>
              <a:rPr lang="fa-IR" dirty="0" smtClean="0"/>
              <a:t>ر، بعد از گذشت حداقل 4 هفته از تزریق اول، در یافت کنند.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ver dir="l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>
              <a:buNone/>
            </a:pPr>
            <a:r>
              <a:rPr lang="fa-IR" dirty="0" smtClean="0">
                <a:solidFill>
                  <a:srgbClr val="FF0000"/>
                </a:solidFill>
              </a:rPr>
              <a:t>بارداری</a:t>
            </a:r>
            <a:r>
              <a:rPr lang="fa-IR" dirty="0" smtClean="0">
                <a:solidFill>
                  <a:srgbClr val="FF0000"/>
                </a:solidFill>
              </a:rPr>
              <a:t/>
            </a:r>
            <a:br>
              <a:rPr lang="fa-IR" dirty="0" smtClean="0">
                <a:solidFill>
                  <a:srgbClr val="FF0000"/>
                </a:solidFill>
              </a:rPr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واکسن آنفولانزای غیرفعال شده </a:t>
            </a:r>
            <a:r>
              <a:rPr lang="fa-IR" dirty="0" smtClean="0">
                <a:solidFill>
                  <a:srgbClr val="FF0000"/>
                </a:solidFill>
              </a:rPr>
              <a:t>در تمام مراحل بارداری قابل استفاده هستند</a:t>
            </a:r>
            <a:r>
              <a:rPr lang="fa-IR" dirty="0" smtClean="0"/>
              <a:t>. در ارتباط با سه ماهه دوم و سوم بارداری مجموعه داده های ایمنی بیشتری در مقایسه با 3 ماه اول در دسترس است با این حال داده های جهانی به دست امده از مصرف واکسن انفولانزا </a:t>
            </a:r>
            <a:r>
              <a:rPr lang="fa-IR" dirty="0" smtClean="0">
                <a:solidFill>
                  <a:srgbClr val="FF0000"/>
                </a:solidFill>
              </a:rPr>
              <a:t>هیچ گونه عارضه مرتبط با واکسن را در جنین و مادر نشان نمی دهد.</a:t>
            </a:r>
            <a:br>
              <a:rPr lang="fa-IR" dirty="0" smtClean="0">
                <a:solidFill>
                  <a:srgbClr val="FF0000"/>
                </a:solidFill>
              </a:rPr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>
                <a:solidFill>
                  <a:srgbClr val="FF0000"/>
                </a:solidFill>
              </a:rPr>
              <a:t>شیردهی</a:t>
            </a: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اینفلوواک تترا می تواند دردوران شیردهی استفاده شود.</a:t>
            </a:r>
            <a:br>
              <a:rPr lang="fa-IR" dirty="0" smtClean="0"/>
            </a:br>
            <a:r>
              <a:rPr lang="fa-IR" dirty="0" smtClean="0"/>
              <a:t/>
            </a:r>
            <a:br>
              <a:rPr lang="fa-IR" dirty="0" smtClean="0"/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ver dir="l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914400" y="1905000"/>
            <a:ext cx="7344937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fa-IR" dirty="0" smtClean="0">
                <a:solidFill>
                  <a:srgbClr val="FF0000"/>
                </a:solidFill>
              </a:rPr>
              <a:t>واکسن </a:t>
            </a:r>
            <a:r>
              <a:rPr lang="fa-IR" dirty="0" smtClean="0">
                <a:solidFill>
                  <a:srgbClr val="FF0000"/>
                </a:solidFill>
              </a:rPr>
              <a:t>فلوگارد ایرانی، یک واکسن نوترکیب ۴ ظرفیتی حاوی ذرات شبه ویروسی است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over dir="ld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/>
              <a:t>مقدار مصرف</a:t>
            </a:r>
            <a:br>
              <a:rPr lang="fa-IR" dirty="0" smtClean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واکسن فلوگارد ۴ ظرفیتی به شکل تک دوز ۰.۵ میلی لیتری مصرف می گردد</a:t>
            </a:r>
            <a:br>
              <a:rPr lang="fa-IR" dirty="0" smtClean="0"/>
            </a:br>
            <a:r>
              <a:rPr lang="fa-IR" dirty="0" smtClean="0"/>
              <a:t>واکسن فلوگارد ۴ ظرفیتی در حال حاضر </a:t>
            </a:r>
            <a:r>
              <a:rPr lang="fa-IR" dirty="0" smtClean="0">
                <a:solidFill>
                  <a:srgbClr val="FF0000"/>
                </a:solidFill>
              </a:rPr>
              <a:t>برای افراد بالای ۱۸ سال </a:t>
            </a:r>
            <a:r>
              <a:rPr lang="fa-IR" dirty="0" smtClean="0"/>
              <a:t>مورد تایید است.</a:t>
            </a:r>
            <a:br>
              <a:rPr lang="fa-IR" dirty="0" smtClean="0"/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ver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504" lvl="1" indent="-256032" algn="r" rtl="1">
              <a:lnSpc>
                <a:spcPct val="90000"/>
              </a:lnSpc>
              <a:buClr>
                <a:schemeClr val="accent6"/>
              </a:buClr>
              <a:defRPr/>
            </a:pPr>
            <a:r>
              <a:rPr lang="en-US" sz="2200" dirty="0" smtClean="0">
                <a:solidFill>
                  <a:srgbClr val="39D6FB"/>
                </a:solidFill>
              </a:rPr>
              <a:t> </a:t>
            </a:r>
            <a:r>
              <a:rPr lang="fa-IR" sz="2200" dirty="0" smtClean="0">
                <a:solidFill>
                  <a:srgbClr val="002060"/>
                </a:solidFill>
              </a:rPr>
              <a:t>ایزوله کردن بیماران در طی دوره سرایت </a:t>
            </a:r>
            <a:r>
              <a:rPr lang="fa-IR" sz="2200" dirty="0" smtClean="0">
                <a:solidFill>
                  <a:srgbClr val="002060"/>
                </a:solidFill>
              </a:rPr>
              <a:t>زائی</a:t>
            </a:r>
            <a:endParaRPr lang="en-US" sz="2200" dirty="0" smtClean="0">
              <a:solidFill>
                <a:srgbClr val="002060"/>
              </a:solidFill>
            </a:endParaRPr>
          </a:p>
          <a:p>
            <a:pPr marL="596504" lvl="1" indent="-256032" algn="r" rtl="1">
              <a:lnSpc>
                <a:spcPct val="90000"/>
              </a:lnSpc>
              <a:buClr>
                <a:schemeClr val="accent6"/>
              </a:buClr>
              <a:defRPr/>
            </a:pPr>
            <a:endParaRPr lang="fa-IR" sz="2200" dirty="0" smtClean="0">
              <a:solidFill>
                <a:srgbClr val="002060"/>
              </a:solidFill>
            </a:endParaRPr>
          </a:p>
          <a:p>
            <a:pPr marL="258366" indent="-256032" algn="r" rtl="1">
              <a:lnSpc>
                <a:spcPct val="90000"/>
              </a:lnSpc>
              <a:buClr>
                <a:schemeClr val="accent6"/>
              </a:buClr>
              <a:defRPr/>
            </a:pPr>
            <a:r>
              <a:rPr lang="en-US" sz="2400" dirty="0" smtClean="0">
                <a:solidFill>
                  <a:srgbClr val="002060"/>
                </a:solidFill>
              </a:rPr>
              <a:t>  </a:t>
            </a:r>
            <a:r>
              <a:rPr lang="fa-IR" sz="2400" dirty="0" smtClean="0">
                <a:solidFill>
                  <a:srgbClr val="002060"/>
                </a:solidFill>
              </a:rPr>
              <a:t>استفاده از وسایل حفاظتی شخصی و رعایت بهداشت دست توسط کسانی که در </a:t>
            </a:r>
            <a:r>
              <a:rPr lang="en-US" sz="2400" dirty="0" smtClean="0">
                <a:solidFill>
                  <a:srgbClr val="002060"/>
                </a:solidFill>
              </a:rPr>
              <a:t>  </a:t>
            </a:r>
            <a:r>
              <a:rPr lang="fa-IR" sz="2400" dirty="0" smtClean="0">
                <a:solidFill>
                  <a:srgbClr val="002060"/>
                </a:solidFill>
              </a:rPr>
              <a:t>تماس نزدیک با بیمار یا مراقبت درمانی وی هستند</a:t>
            </a:r>
          </a:p>
          <a:p>
            <a:pPr marL="258366" indent="-256032" algn="r" rtl="1">
              <a:lnSpc>
                <a:spcPct val="90000"/>
              </a:lnSpc>
              <a:buClr>
                <a:schemeClr val="accent6"/>
              </a:buClr>
              <a:buNone/>
              <a:defRPr/>
            </a:pPr>
            <a:endParaRPr lang="fa-IR" sz="2400" dirty="0" smtClean="0">
              <a:solidFill>
                <a:srgbClr val="002060"/>
              </a:solidFill>
            </a:endParaRPr>
          </a:p>
          <a:p>
            <a:pPr marL="258366" indent="-256032" algn="r" rtl="1">
              <a:lnSpc>
                <a:spcPct val="90000"/>
              </a:lnSpc>
              <a:buClr>
                <a:schemeClr val="accent6"/>
              </a:buClr>
              <a:defRPr/>
            </a:pPr>
            <a:r>
              <a:rPr lang="fa-IR" sz="2400" dirty="0" smtClean="0">
                <a:solidFill>
                  <a:srgbClr val="002060"/>
                </a:solidFill>
              </a:rPr>
              <a:t>دفع صحیح زباله و اوازم مرطوب</a:t>
            </a:r>
          </a:p>
          <a:p>
            <a:pPr marL="258366" indent="-256032" algn="r" rtl="1">
              <a:lnSpc>
                <a:spcPct val="90000"/>
              </a:lnSpc>
              <a:buClr>
                <a:schemeClr val="accent6"/>
              </a:buClr>
              <a:defRPr/>
            </a:pPr>
            <a:r>
              <a:rPr lang="fa-IR" sz="2400" dirty="0" smtClean="0">
                <a:solidFill>
                  <a:srgbClr val="002060"/>
                </a:solidFill>
              </a:rPr>
              <a:t>مراقبت و کنترل افراد تماس یافته از نظر بروز تب یا علائم ریوی</a:t>
            </a:r>
          </a:p>
          <a:p>
            <a:pPr marL="258366" indent="-256032" algn="r" rtl="1">
              <a:lnSpc>
                <a:spcPct val="90000"/>
              </a:lnSpc>
              <a:buClr>
                <a:schemeClr val="accent6"/>
              </a:buClr>
              <a:defRPr/>
            </a:pPr>
            <a:r>
              <a:rPr lang="fa-IR" sz="2400" dirty="0" smtClean="0">
                <a:solidFill>
                  <a:srgbClr val="002060"/>
                </a:solidFill>
              </a:rPr>
              <a:t>درمان پروفیلاکسی افراد تماس یافته با بیمار</a:t>
            </a:r>
          </a:p>
          <a:p>
            <a:pPr marL="258366" indent="-256032" algn="r" rtl="1">
              <a:lnSpc>
                <a:spcPct val="90000"/>
              </a:lnSpc>
              <a:buClr>
                <a:schemeClr val="accent6"/>
              </a:buClr>
              <a:defRPr/>
            </a:pPr>
            <a:r>
              <a:rPr lang="fa-IR" sz="2400" dirty="0" smtClean="0">
                <a:solidFill>
                  <a:srgbClr val="002060"/>
                </a:solidFill>
              </a:rPr>
              <a:t>محدود کردن ملاقاتها</a:t>
            </a:r>
          </a:p>
          <a:p>
            <a:pPr marL="258366" indent="-256032" algn="r" rtl="1">
              <a:lnSpc>
                <a:spcPct val="90000"/>
              </a:lnSpc>
              <a:buClr>
                <a:schemeClr val="accent6"/>
              </a:buClr>
              <a:defRPr/>
            </a:pPr>
            <a:r>
              <a:rPr lang="fa-IR" sz="2400" dirty="0" smtClean="0">
                <a:solidFill>
                  <a:srgbClr val="002060"/>
                </a:solidFill>
              </a:rPr>
              <a:t>محدود کردن رفت وامد پرسنل</a:t>
            </a:r>
            <a:endParaRPr lang="en-US" sz="2400" dirty="0" smtClean="0">
              <a:solidFill>
                <a:srgbClr val="002060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altLang="en-US" dirty="0" smtClean="0">
                <a:solidFill>
                  <a:srgbClr val="66FF33"/>
                </a:solidFill>
              </a:rPr>
              <a:t>اقدامات اولیه برای کاهش انتشار بیماری</a:t>
            </a:r>
            <a:endParaRPr lang="en-US" dirty="0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r">
              <a:buNone/>
            </a:pPr>
            <a:r>
              <a:rPr lang="fa-IR" dirty="0" smtClean="0">
                <a:solidFill>
                  <a:srgbClr val="FF0000"/>
                </a:solidFill>
              </a:rPr>
              <a:t>بارداری و شیردهی</a:t>
            </a:r>
            <a:br>
              <a:rPr lang="fa-IR" dirty="0" smtClean="0">
                <a:solidFill>
                  <a:srgbClr val="FF0000"/>
                </a:solidFill>
              </a:rPr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>
                <a:solidFill>
                  <a:srgbClr val="FF0000"/>
                </a:solidFill>
              </a:rPr>
              <a:t>مصرف واکسن فلوگارد ۴ ظرفیتی در دوران بارداری در حال بررسی است</a:t>
            </a:r>
            <a:r>
              <a:rPr lang="fa-IR" dirty="0" smtClean="0"/>
              <a:t>.</a:t>
            </a:r>
            <a:br>
              <a:rPr lang="fa-IR" dirty="0" smtClean="0"/>
            </a:br>
            <a:r>
              <a:rPr lang="fa-IR" dirty="0" smtClean="0"/>
              <a:t>اطلاعاتی در خصوص ترشح ترکیبات واکسن واکسن فلوگارد ۴ ظرفیتی در شیر انسان در دسترس نیست.</a:t>
            </a:r>
            <a:br>
              <a:rPr lang="fa-IR" dirty="0" smtClean="0"/>
            </a:br>
            <a:r>
              <a:rPr lang="fa-IR" dirty="0" smtClean="0"/>
              <a:t>تجویز واکسن در دوران بارداری و شیردهی باید توسط پزشک صورت گیرد.</a:t>
            </a:r>
            <a:br>
              <a:rPr lang="fa-IR" dirty="0" smtClean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>
                <a:solidFill>
                  <a:srgbClr val="FF0000"/>
                </a:solidFill>
              </a:rPr>
              <a:t>افراد زیر ۱۸ سال</a:t>
            </a: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اطلاعات اثر بخشی و ایمنی </a:t>
            </a:r>
            <a:r>
              <a:rPr lang="fa-IR" dirty="0" smtClean="0">
                <a:solidFill>
                  <a:srgbClr val="FF0000"/>
                </a:solidFill>
              </a:rPr>
              <a:t>برای کودکان ۶ ماه تا ۱۸</a:t>
            </a:r>
            <a:r>
              <a:rPr lang="fa-IR" dirty="0" smtClean="0"/>
              <a:t> سال در دسترس نیست</a:t>
            </a:r>
            <a:br>
              <a:rPr lang="fa-IR" dirty="0" smtClean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>
                <a:solidFill>
                  <a:srgbClr val="FF0000"/>
                </a:solidFill>
              </a:rPr>
              <a:t>افراد سالمند</a:t>
            </a:r>
            <a:br>
              <a:rPr lang="fa-IR" dirty="0" smtClean="0">
                <a:solidFill>
                  <a:srgbClr val="FF0000"/>
                </a:solidFill>
              </a:rPr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به دلیل ناکافی بودن داده های مطالعات اثر بخشی برای افراد بالای 65 سال، تفاوت پاسخگویی این جمعیت در مقایسه با جمعیت افراد با سن پایین تر </a:t>
            </a:r>
            <a:r>
              <a:rPr lang="fa-IR" dirty="0" smtClean="0">
                <a:solidFill>
                  <a:srgbClr val="FF0000"/>
                </a:solidFill>
              </a:rPr>
              <a:t>مشخص نیست</a:t>
            </a:r>
            <a:r>
              <a:rPr lang="fa-IR" dirty="0" smtClean="0"/>
              <a:t>.</a:t>
            </a:r>
            <a:br>
              <a:rPr lang="fa-IR" dirty="0" smtClean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مصرف </a:t>
            </a:r>
            <a:r>
              <a:rPr lang="fa-IR" dirty="0" smtClean="0">
                <a:solidFill>
                  <a:srgbClr val="FF0000"/>
                </a:solidFill>
              </a:rPr>
              <a:t>در شیردهی</a:t>
            </a:r>
            <a:r>
              <a:rPr lang="fa-IR" dirty="0" smtClean="0"/>
              <a:t>: به دلیل عدم مشخص بودن امکان ترشح دارو در شیر، مصرف دارو در دوران شیر دهی با احتیاط انجام گیرد.</a:t>
            </a:r>
            <a:br>
              <a:rPr lang="fa-IR" dirty="0" smtClean="0"/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CDC recommends </a:t>
            </a:r>
            <a:r>
              <a:rPr lang="en-US" dirty="0" smtClean="0"/>
              <a:t>the </a:t>
            </a:r>
            <a:r>
              <a:rPr lang="en-US" dirty="0" smtClean="0"/>
              <a:t>2023–2024 updated COVID-19 vaccines: </a:t>
            </a:r>
            <a:r>
              <a:rPr lang="en-US" dirty="0" smtClean="0">
                <a:solidFill>
                  <a:srgbClr val="FF0000"/>
                </a:solidFill>
              </a:rPr>
              <a:t>Pfizer-</a:t>
            </a:r>
            <a:r>
              <a:rPr lang="en-US" dirty="0" err="1" smtClean="0">
                <a:solidFill>
                  <a:srgbClr val="FF0000"/>
                </a:solidFill>
              </a:rPr>
              <a:t>BioNTech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Moderna</a:t>
            </a:r>
            <a:r>
              <a:rPr lang="en-US" dirty="0" smtClean="0"/>
              <a:t>, or </a:t>
            </a:r>
            <a:r>
              <a:rPr lang="en-US" dirty="0" err="1" smtClean="0">
                <a:solidFill>
                  <a:srgbClr val="FF0000"/>
                </a:solidFill>
              </a:rPr>
              <a:t>Novavax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smtClean="0"/>
              <a:t>to protect against serious illness from COVID-19.</a:t>
            </a:r>
          </a:p>
          <a:p>
            <a:r>
              <a:rPr lang="en-US" u="sng" dirty="0" smtClean="0">
                <a:hlinkClick r:id="rId2"/>
              </a:rPr>
              <a:t>Everyone aged 5 years and older</a:t>
            </a:r>
            <a:r>
              <a:rPr lang="en-US" dirty="0" smtClean="0"/>
              <a:t>  should get</a:t>
            </a:r>
            <a:r>
              <a:rPr lang="en-US" dirty="0" smtClean="0">
                <a:solidFill>
                  <a:srgbClr val="FF0000"/>
                </a:solidFill>
              </a:rPr>
              <a:t> </a:t>
            </a:r>
            <a:r>
              <a:rPr lang="en-US" b="1" dirty="0" smtClean="0">
                <a:solidFill>
                  <a:srgbClr val="FF0000"/>
                </a:solidFill>
              </a:rPr>
              <a:t>1 dose of </a:t>
            </a:r>
            <a:r>
              <a:rPr lang="en-US" b="1" dirty="0" smtClean="0"/>
              <a:t>an updated COVID-19 vaccine</a:t>
            </a:r>
            <a:r>
              <a:rPr lang="en-US" dirty="0" smtClean="0"/>
              <a:t> to protect against serious illness from COVID-19.</a:t>
            </a:r>
          </a:p>
          <a:p>
            <a:r>
              <a:rPr lang="en-US" u="sng" dirty="0" smtClean="0">
                <a:hlinkClick r:id="rId2"/>
              </a:rPr>
              <a:t>Children aged 6 months–4 years</a:t>
            </a:r>
            <a:r>
              <a:rPr lang="en-US" dirty="0" smtClean="0"/>
              <a:t> need </a:t>
            </a:r>
            <a:r>
              <a:rPr lang="en-US" dirty="0" smtClean="0">
                <a:solidFill>
                  <a:srgbClr val="FF0000"/>
                </a:solidFill>
              </a:rPr>
              <a:t>multiple doses </a:t>
            </a:r>
            <a:r>
              <a:rPr lang="en-US" dirty="0" smtClean="0"/>
              <a:t>of COVID-19 vaccines to be </a:t>
            </a:r>
            <a:r>
              <a:rPr lang="en-US" u="sng" dirty="0" smtClean="0">
                <a:hlinkClick r:id="rId2"/>
              </a:rPr>
              <a:t>up to date</a:t>
            </a:r>
            <a:r>
              <a:rPr lang="en-US" dirty="0" smtClean="0"/>
              <a:t>, including at least 1 dose of updated COVID-19 vaccine.</a:t>
            </a:r>
          </a:p>
          <a:p>
            <a:r>
              <a:rPr lang="en-US" u="sng" dirty="0" smtClean="0">
                <a:hlinkClick r:id="rId3"/>
              </a:rPr>
              <a:t>People who are moderately or </a:t>
            </a:r>
            <a:r>
              <a:rPr lang="en-US" u="sng" dirty="0" smtClean="0">
                <a:hlinkClick r:id="rId3"/>
              </a:rPr>
              <a:t>severely</a:t>
            </a:r>
            <a:r>
              <a:rPr lang="fa-IR" u="sng" dirty="0" smtClean="0">
                <a:hlinkClick r:id="rId3"/>
              </a:rPr>
              <a:t> </a:t>
            </a:r>
            <a:r>
              <a:rPr lang="en-US" u="sng" dirty="0" err="1" smtClean="0">
                <a:hlinkClick r:id="rId3"/>
              </a:rPr>
              <a:t>immunocompromised</a:t>
            </a:r>
            <a:r>
              <a:rPr lang="en-US" dirty="0" smtClean="0"/>
              <a:t> may get </a:t>
            </a:r>
            <a:r>
              <a:rPr lang="en-US" dirty="0" smtClean="0">
                <a:solidFill>
                  <a:srgbClr val="FF0000"/>
                </a:solidFill>
              </a:rPr>
              <a:t>additional doses </a:t>
            </a:r>
            <a:r>
              <a:rPr lang="en-US" dirty="0" smtClean="0"/>
              <a:t>of updated COVID-19 vaccine.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smtClean="0">
                <a:solidFill>
                  <a:srgbClr val="FF0000"/>
                </a:solidFill>
              </a:rPr>
              <a:t>Stay Up to Date with COVID-19 Vaccines</a:t>
            </a: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What You Need to Know</a:t>
            </a:r>
          </a:p>
          <a:p>
            <a:r>
              <a:rPr lang="en-US" dirty="0" smtClean="0"/>
              <a:t>Vaccine recommendations are based on </a:t>
            </a:r>
            <a:r>
              <a:rPr lang="en-US" dirty="0" smtClean="0">
                <a:solidFill>
                  <a:srgbClr val="002060"/>
                </a:solidFill>
              </a:rPr>
              <a:t>age, time since last dose, and in some cases, the first vaccine received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People who are </a:t>
            </a:r>
            <a:r>
              <a:rPr lang="en-US" u="sng" dirty="0" smtClean="0">
                <a:hlinkClick r:id="rId2"/>
              </a:rPr>
              <a:t>moderately or </a:t>
            </a:r>
            <a:r>
              <a:rPr lang="en-US" u="sng" dirty="0" smtClean="0">
                <a:hlinkClick r:id="rId2"/>
              </a:rPr>
              <a:t>severely </a:t>
            </a:r>
            <a:r>
              <a:rPr lang="en-US" u="sng" dirty="0" err="1" smtClean="0">
                <a:hlinkClick r:id="rId2"/>
              </a:rPr>
              <a:t>immunocompromised</a:t>
            </a:r>
            <a:r>
              <a:rPr lang="en-US" dirty="0" smtClean="0"/>
              <a:t> have specific recommendations for COVID-19 vaccines.</a:t>
            </a:r>
          </a:p>
          <a:p>
            <a:r>
              <a:rPr lang="en-US" dirty="0" smtClean="0"/>
              <a:t>Side effects after a COVID-19 vaccine are common, however </a:t>
            </a:r>
            <a:r>
              <a:rPr lang="en-US" u="sng" dirty="0" smtClean="0">
                <a:hlinkClick r:id="rId3"/>
              </a:rPr>
              <a:t>severe allergic reactions</a:t>
            </a:r>
            <a:r>
              <a:rPr lang="en-US" dirty="0" smtClean="0"/>
              <a:t> after getting a COVID-19 vaccine are </a:t>
            </a:r>
            <a:r>
              <a:rPr lang="en-US" b="1" dirty="0" smtClean="0">
                <a:solidFill>
                  <a:srgbClr val="FF0000"/>
                </a:solidFill>
              </a:rPr>
              <a:t>rare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smtClean="0">
                <a:solidFill>
                  <a:srgbClr val="FFC000"/>
                </a:solidFill>
              </a:rPr>
              <a:t>Overview of COVID-19 Vaccines</a:t>
            </a:r>
            <a:r>
              <a:rPr smtClean="0"/>
              <a:t/>
            </a:r>
            <a:br>
              <a:rPr smtClean="0"/>
            </a:br>
            <a:endParaRPr lang="en-US" dirty="0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>
                <a:hlinkClick r:id="rId3"/>
              </a:rPr>
              <a:t>Authorized or licensed</a:t>
            </a:r>
            <a:r>
              <a:rPr lang="en-US" dirty="0" smtClean="0"/>
              <a:t> by the U.S. Food and Drug Administration (FDA) currently include: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Pfizer-</a:t>
            </a:r>
            <a:r>
              <a:rPr lang="en-US" dirty="0" err="1" smtClean="0">
                <a:solidFill>
                  <a:srgbClr val="FF0000"/>
                </a:solidFill>
              </a:rPr>
              <a:t>BioNTech</a:t>
            </a:r>
            <a:r>
              <a:rPr lang="en-US" dirty="0" smtClean="0"/>
              <a:t> and </a:t>
            </a:r>
            <a:r>
              <a:rPr lang="en-US" dirty="0" err="1" smtClean="0">
                <a:solidFill>
                  <a:srgbClr val="FF0000"/>
                </a:solidFill>
              </a:rPr>
              <a:t>Moderna</a:t>
            </a:r>
            <a:r>
              <a:rPr lang="en-US" dirty="0" smtClean="0"/>
              <a:t> COVID-19 vaccines which are </a:t>
            </a:r>
            <a:r>
              <a:rPr lang="en-US" dirty="0" smtClean="0">
                <a:solidFill>
                  <a:srgbClr val="FF0000"/>
                </a:solidFill>
              </a:rPr>
              <a:t>mRNA vaccines.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Novavax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COVID-19 vaccine which is a </a:t>
            </a:r>
            <a:r>
              <a:rPr lang="en-US" dirty="0" smtClean="0">
                <a:solidFill>
                  <a:srgbClr val="FF0000"/>
                </a:solidFill>
              </a:rPr>
              <a:t>protein subunit vaccine.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J&amp;J/Janssen </a:t>
            </a:r>
            <a:r>
              <a:rPr lang="en-US" dirty="0" smtClean="0"/>
              <a:t>COVID-19 vaccine, a viral vector vaccine </a:t>
            </a:r>
            <a:r>
              <a:rPr lang="en-US" dirty="0" smtClean="0">
                <a:solidFill>
                  <a:srgbClr val="002060"/>
                </a:solidFill>
              </a:rPr>
              <a:t>has expired </a:t>
            </a:r>
            <a:r>
              <a:rPr lang="en-US" dirty="0" smtClean="0"/>
              <a:t>and is </a:t>
            </a:r>
            <a:r>
              <a:rPr lang="en-US" u="sng" dirty="0" smtClean="0">
                <a:solidFill>
                  <a:srgbClr val="002060"/>
                </a:solidFill>
                <a:hlinkClick r:id="rId4"/>
              </a:rPr>
              <a:t>no longer available for use in the United States</a:t>
            </a:r>
            <a:r>
              <a:rPr lang="en-US" dirty="0" smtClean="0">
                <a:solidFill>
                  <a:srgbClr val="002060"/>
                </a:solidFill>
              </a:rPr>
              <a:t> as of May 6, 2023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smtClean="0">
                <a:solidFill>
                  <a:srgbClr val="FFC000"/>
                </a:solidFill>
              </a:rPr>
              <a:t>Types of COVID-19 Vaccines Available</a:t>
            </a:r>
            <a:r>
              <a:rPr b="1" smtClean="0"/>
              <a:t/>
            </a:r>
            <a:br>
              <a:rPr b="1" smtClean="0"/>
            </a:br>
            <a:endParaRPr lang="en-US" dirty="0"/>
          </a:p>
        </p:txBody>
      </p:sp>
      <p:sp>
        <p:nvSpPr>
          <p:cNvPr id="2050" name="AutoShape 2" descr="COVID-19 vaccine vial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>
    <p:cover dir="ld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vaccines are given as a shot in the muscle of the </a:t>
            </a:r>
            <a:r>
              <a:rPr lang="en-US" dirty="0" smtClean="0">
                <a:solidFill>
                  <a:srgbClr val="002060"/>
                </a:solidFill>
              </a:rPr>
              <a:t>upper arm </a:t>
            </a:r>
            <a:r>
              <a:rPr lang="en-US" dirty="0" smtClean="0"/>
              <a:t>or in the </a:t>
            </a:r>
            <a:r>
              <a:rPr lang="en-US" dirty="0" smtClean="0">
                <a:solidFill>
                  <a:srgbClr val="002060"/>
                </a:solidFill>
              </a:rPr>
              <a:t>thigh</a:t>
            </a:r>
            <a:r>
              <a:rPr lang="en-US" dirty="0" smtClean="0"/>
              <a:t> of a young child</a:t>
            </a:r>
            <a:r>
              <a:rPr lang="en-US" dirty="0" smtClean="0"/>
              <a:t>.</a:t>
            </a:r>
            <a:endParaRPr lang="fa-IR" dirty="0" smtClean="0"/>
          </a:p>
          <a:p>
            <a:r>
              <a:rPr lang="en-US" dirty="0" smtClean="0"/>
              <a:t> </a:t>
            </a:r>
            <a:r>
              <a:rPr lang="en-US" dirty="0" smtClean="0"/>
              <a:t>COVID-19 vaccine ingredients are considered </a:t>
            </a:r>
            <a:r>
              <a:rPr lang="en-US" dirty="0" smtClean="0">
                <a:solidFill>
                  <a:srgbClr val="002060"/>
                </a:solidFill>
              </a:rPr>
              <a:t>safe for most people.</a:t>
            </a:r>
            <a:r>
              <a:rPr lang="en-US" dirty="0" smtClean="0"/>
              <a:t> Nearly all of the ingredients in COVID-19 vaccines are ingredients found in many foods—fats, sugar, and salts</a:t>
            </a:r>
            <a:r>
              <a:rPr lang="en-US" dirty="0" smtClean="0"/>
              <a:t>.</a:t>
            </a:r>
            <a:endParaRPr lang="fa-IR" dirty="0" smtClean="0"/>
          </a:p>
          <a:p>
            <a:r>
              <a:rPr lang="en-US" dirty="0" smtClean="0"/>
              <a:t> </a:t>
            </a:r>
            <a:r>
              <a:rPr lang="en-US" b="1" dirty="0" smtClean="0">
                <a:solidFill>
                  <a:srgbClr val="002060"/>
                </a:solidFill>
              </a:rPr>
              <a:t>None of the COVID-19 vaccines affect or interact with our DNA</a:t>
            </a:r>
            <a:r>
              <a:rPr lang="en-US" b="1" dirty="0" smtClean="0"/>
              <a:t> </a:t>
            </a:r>
            <a:r>
              <a:rPr lang="en-US" dirty="0" smtClean="0"/>
              <a:t>and the following are </a:t>
            </a:r>
            <a:r>
              <a:rPr lang="en-US" b="1" dirty="0" smtClean="0"/>
              <a:t>not</a:t>
            </a:r>
            <a:r>
              <a:rPr lang="en-US" dirty="0" smtClean="0"/>
              <a:t> included in the vaccines: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ver dir="ld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No</a:t>
            </a:r>
            <a:r>
              <a:rPr lang="en-US" b="1" dirty="0" smtClean="0"/>
              <a:t> preservatives </a:t>
            </a:r>
            <a:r>
              <a:rPr lang="en-US" dirty="0" smtClean="0"/>
              <a:t>such as </a:t>
            </a:r>
            <a:r>
              <a:rPr lang="en-US" dirty="0" err="1" smtClean="0">
                <a:solidFill>
                  <a:srgbClr val="FF0000"/>
                </a:solidFill>
              </a:rPr>
              <a:t>thimerosal</a:t>
            </a:r>
            <a:r>
              <a:rPr lang="en-US" dirty="0" smtClean="0">
                <a:solidFill>
                  <a:srgbClr val="FF0000"/>
                </a:solidFill>
              </a:rPr>
              <a:t> or mercury </a:t>
            </a:r>
            <a:r>
              <a:rPr lang="en-US" dirty="0" smtClean="0"/>
              <a:t>or any other preservatives.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No antibiotics </a:t>
            </a:r>
            <a:r>
              <a:rPr lang="en-US" dirty="0" smtClean="0">
                <a:solidFill>
                  <a:srgbClr val="FF0000"/>
                </a:solidFill>
              </a:rPr>
              <a:t>such as sulfonamide </a:t>
            </a:r>
            <a:r>
              <a:rPr lang="en-US" dirty="0" smtClean="0"/>
              <a:t>or any other antibiotics.</a:t>
            </a:r>
          </a:p>
          <a:p>
            <a:r>
              <a:rPr lang="en-US" b="1" dirty="0" smtClean="0"/>
              <a:t>No medicines or therapeutics </a:t>
            </a:r>
            <a:r>
              <a:rPr lang="en-US" dirty="0" smtClean="0"/>
              <a:t>such as </a:t>
            </a:r>
            <a:r>
              <a:rPr lang="en-US" dirty="0" err="1" smtClean="0">
                <a:solidFill>
                  <a:srgbClr val="FF0000"/>
                </a:solidFill>
              </a:rPr>
              <a:t>ivermectin</a:t>
            </a:r>
            <a:r>
              <a:rPr lang="en-US" dirty="0" smtClean="0">
                <a:solidFill>
                  <a:srgbClr val="FF0000"/>
                </a:solidFill>
              </a:rPr>
              <a:t> or any other medications.</a:t>
            </a:r>
          </a:p>
          <a:p>
            <a:r>
              <a:rPr lang="en-US" b="1" dirty="0" smtClean="0"/>
              <a:t>No tissues </a:t>
            </a:r>
            <a:r>
              <a:rPr lang="en-US" dirty="0" smtClean="0"/>
              <a:t>such as aborted </a:t>
            </a:r>
            <a:r>
              <a:rPr lang="en-US" dirty="0" smtClean="0">
                <a:solidFill>
                  <a:srgbClr val="FF0000"/>
                </a:solidFill>
              </a:rPr>
              <a:t>fetal cells, gelatin, or any materials from any animal.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No food proteins</a:t>
            </a:r>
            <a:r>
              <a:rPr lang="en-US" b="1" dirty="0" smtClean="0"/>
              <a:t> </a:t>
            </a:r>
            <a:r>
              <a:rPr lang="en-US" dirty="0" smtClean="0"/>
              <a:t>such as </a:t>
            </a:r>
            <a:r>
              <a:rPr lang="en-US" dirty="0" smtClean="0">
                <a:solidFill>
                  <a:srgbClr val="FF0000"/>
                </a:solidFill>
              </a:rPr>
              <a:t>eggs or egg products, gluten, peanuts, tree nuts, nut products, or any nut byproducts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No metals</a:t>
            </a:r>
            <a:r>
              <a:rPr lang="en-US" b="1" dirty="0" smtClean="0"/>
              <a:t> </a:t>
            </a:r>
            <a:r>
              <a:rPr lang="en-US" dirty="0" smtClean="0"/>
              <a:t>such </a:t>
            </a:r>
            <a:r>
              <a:rPr lang="en-US" dirty="0" smtClean="0">
                <a:solidFill>
                  <a:srgbClr val="FF0000"/>
                </a:solidFill>
              </a:rPr>
              <a:t>as iron, nickel, cobalt, titanium</a:t>
            </a:r>
            <a:r>
              <a:rPr lang="en-US" dirty="0" smtClean="0"/>
              <a:t>, or rare earth alloys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No latex</a:t>
            </a:r>
            <a:r>
              <a:rPr lang="en-US" dirty="0" smtClean="0"/>
              <a:t>. The vial stoppers used to hold the vaccine also do not contain latex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ver dir="ld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a-IR" dirty="0" smtClean="0"/>
          </a:p>
          <a:p>
            <a:pPr>
              <a:buNone/>
            </a:pPr>
            <a:endParaRPr lang="fa-IR" dirty="0" smtClean="0"/>
          </a:p>
          <a:p>
            <a:pPr>
              <a:buNone/>
            </a:pPr>
            <a:r>
              <a:rPr lang="en-US" dirty="0" smtClean="0"/>
              <a:t>Everyone </a:t>
            </a:r>
            <a:r>
              <a:rPr lang="en-US" dirty="0" smtClean="0"/>
              <a:t>aged </a:t>
            </a:r>
            <a:r>
              <a:rPr lang="en-US" dirty="0" smtClean="0">
                <a:solidFill>
                  <a:srgbClr val="FF0000"/>
                </a:solidFill>
              </a:rPr>
              <a:t>5 years and older</a:t>
            </a:r>
            <a:r>
              <a:rPr lang="en-US" dirty="0" smtClean="0"/>
              <a:t>  should get </a:t>
            </a:r>
            <a:r>
              <a:rPr lang="en-US" b="1" dirty="0" smtClean="0">
                <a:solidFill>
                  <a:srgbClr val="FFC000"/>
                </a:solidFill>
              </a:rPr>
              <a:t>1 dose of an updated COVID-19 vaccine</a:t>
            </a:r>
            <a:r>
              <a:rPr lang="en-US" dirty="0" smtClean="0"/>
              <a:t> to protect against serious illness from COVID-19</a:t>
            </a:r>
            <a:r>
              <a:rPr lang="en-US" dirty="0" smtClean="0"/>
              <a:t>.</a:t>
            </a:r>
            <a:endParaRPr lang="fa-IR" dirty="0" smtClean="0"/>
          </a:p>
          <a:p>
            <a:pPr>
              <a:buNone/>
            </a:pPr>
            <a:endParaRPr lang="fa-IR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None of the updated 2023-2024 COVID-19 vaccines is </a:t>
            </a:r>
            <a:r>
              <a:rPr lang="en-US" u="sng" dirty="0" smtClean="0">
                <a:hlinkClick r:id="rId2"/>
              </a:rPr>
              <a:t>preferred over another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smtClean="0">
                <a:solidFill>
                  <a:srgbClr val="FFC000"/>
                </a:solidFill>
              </a:rPr>
              <a:t>Recommendations for Everyone Aged 5 Years and Older</a:t>
            </a:r>
            <a:endParaRPr b="1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cover dir="ld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a-IR" dirty="0" smtClean="0"/>
          </a:p>
          <a:p>
            <a:pPr>
              <a:buNone/>
            </a:pPr>
            <a:endParaRPr lang="fa-IR" dirty="0" smtClean="0"/>
          </a:p>
          <a:p>
            <a:pPr>
              <a:buNone/>
            </a:pPr>
            <a:endParaRPr lang="fa-IR" dirty="0" smtClean="0"/>
          </a:p>
          <a:p>
            <a:pPr>
              <a:buNone/>
            </a:pPr>
            <a:r>
              <a:rPr lang="en-US" dirty="0" smtClean="0"/>
              <a:t>Children </a:t>
            </a:r>
            <a:r>
              <a:rPr lang="en-US" dirty="0" smtClean="0"/>
              <a:t>aged </a:t>
            </a:r>
            <a:r>
              <a:rPr lang="en-US" dirty="0" smtClean="0">
                <a:solidFill>
                  <a:srgbClr val="FF0000"/>
                </a:solidFill>
              </a:rPr>
              <a:t>5 years – 11 years </a:t>
            </a:r>
            <a:r>
              <a:rPr lang="en-US" dirty="0" smtClean="0"/>
              <a:t>who </a:t>
            </a:r>
            <a:r>
              <a:rPr lang="en-US" dirty="0" smtClean="0">
                <a:solidFill>
                  <a:srgbClr val="FF0000"/>
                </a:solidFill>
              </a:rPr>
              <a:t>are unvaccinated </a:t>
            </a:r>
            <a:r>
              <a:rPr lang="en-US" dirty="0" smtClean="0"/>
              <a:t>or have previously gotten a COVID-19 vaccine </a:t>
            </a:r>
            <a:r>
              <a:rPr lang="en-US" dirty="0" smtClean="0">
                <a:solidFill>
                  <a:srgbClr val="FF0000"/>
                </a:solidFill>
              </a:rPr>
              <a:t>before September 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2023</a:t>
            </a:r>
            <a:r>
              <a:rPr lang="en-US" dirty="0" smtClean="0"/>
              <a:t>, should </a:t>
            </a:r>
            <a:r>
              <a:rPr lang="en-US" b="1" dirty="0" smtClean="0">
                <a:solidFill>
                  <a:srgbClr val="FF0000"/>
                </a:solidFill>
              </a:rPr>
              <a:t>get 1 updated Pfizer-</a:t>
            </a:r>
            <a:r>
              <a:rPr lang="en-US" b="1" dirty="0" err="1" smtClean="0">
                <a:solidFill>
                  <a:srgbClr val="FF0000"/>
                </a:solidFill>
              </a:rPr>
              <a:t>BioNTech</a:t>
            </a:r>
            <a:r>
              <a:rPr lang="en-US" b="1" dirty="0" smtClean="0">
                <a:solidFill>
                  <a:srgbClr val="FF0000"/>
                </a:solidFill>
              </a:rPr>
              <a:t> or </a:t>
            </a:r>
            <a:r>
              <a:rPr lang="en-US" b="1" dirty="0" err="1" smtClean="0">
                <a:solidFill>
                  <a:srgbClr val="FF0000"/>
                </a:solidFill>
              </a:rPr>
              <a:t>Moderna</a:t>
            </a:r>
            <a:r>
              <a:rPr lang="en-US" b="1" dirty="0" smtClean="0"/>
              <a:t> COVID-19 vaccine.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2800" smtClean="0">
                <a:solidFill>
                  <a:srgbClr val="FFC000"/>
                </a:solidFill>
              </a:rPr>
              <a:t>Children aged 5 years – 11 years who are not vaccinated or have gotten previous COVID-19 vaccine(s)</a:t>
            </a:r>
            <a:endParaRPr sz="280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cover dir="ld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People aged </a:t>
            </a:r>
            <a:r>
              <a:rPr lang="en-US" dirty="0" smtClean="0">
                <a:solidFill>
                  <a:srgbClr val="FF0000"/>
                </a:solidFill>
              </a:rPr>
              <a:t>12 years and older</a:t>
            </a:r>
            <a:r>
              <a:rPr lang="en-US" dirty="0" smtClean="0"/>
              <a:t> who are </a:t>
            </a:r>
            <a:r>
              <a:rPr lang="en-US" dirty="0" smtClean="0">
                <a:solidFill>
                  <a:srgbClr val="FF0000"/>
                </a:solidFill>
              </a:rPr>
              <a:t>unvaccinated</a:t>
            </a:r>
            <a:r>
              <a:rPr lang="en-US" dirty="0" smtClean="0"/>
              <a:t> should get either</a:t>
            </a:r>
            <a:r>
              <a:rPr lang="en-US" dirty="0" smtClean="0"/>
              <a:t>:</a:t>
            </a:r>
            <a:endParaRPr lang="fa-IR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1 </a:t>
            </a:r>
            <a:r>
              <a:rPr lang="en-US" b="1" dirty="0" smtClean="0">
                <a:solidFill>
                  <a:srgbClr val="FF0000"/>
                </a:solidFill>
              </a:rPr>
              <a:t>updated Pfizer-</a:t>
            </a:r>
            <a:r>
              <a:rPr lang="en-US" b="1" dirty="0" err="1" smtClean="0">
                <a:solidFill>
                  <a:srgbClr val="FF0000"/>
                </a:solidFill>
              </a:rPr>
              <a:t>BioNTech</a:t>
            </a:r>
            <a:r>
              <a:rPr lang="en-US" dirty="0" smtClean="0"/>
              <a:t> or </a:t>
            </a:r>
            <a:r>
              <a:rPr lang="en-US" b="1" dirty="0" smtClean="0">
                <a:solidFill>
                  <a:srgbClr val="FF0000"/>
                </a:solidFill>
              </a:rPr>
              <a:t>updated </a:t>
            </a:r>
            <a:r>
              <a:rPr lang="en-US" b="1" dirty="0" err="1" smtClean="0">
                <a:solidFill>
                  <a:srgbClr val="FF0000"/>
                </a:solidFill>
              </a:rPr>
              <a:t>Moderna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/>
              <a:t>COVID-19</a:t>
            </a:r>
            <a:r>
              <a:rPr lang="en-US" dirty="0" smtClean="0"/>
              <a:t> vaccine, </a:t>
            </a:r>
            <a:r>
              <a:rPr lang="en-US" dirty="0" smtClean="0"/>
              <a:t>OR</a:t>
            </a:r>
            <a:endParaRPr lang="fa-IR" dirty="0" smtClean="0"/>
          </a:p>
          <a:p>
            <a:endParaRPr lang="fa-IR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2 doses of </a:t>
            </a:r>
            <a:r>
              <a:rPr lang="en-US" b="1" dirty="0" smtClean="0">
                <a:solidFill>
                  <a:srgbClr val="FF0000"/>
                </a:solidFill>
              </a:rPr>
              <a:t>updated </a:t>
            </a:r>
            <a:r>
              <a:rPr lang="en-US" b="1" dirty="0" err="1" smtClean="0">
                <a:solidFill>
                  <a:srgbClr val="FF0000"/>
                </a:solidFill>
              </a:rPr>
              <a:t>Novavax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/>
              <a:t>COVID-19 vaccine</a:t>
            </a:r>
            <a:r>
              <a:rPr lang="en-US" dirty="0" smtClean="0"/>
              <a:t>. 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sz="3100" smtClean="0">
                <a:solidFill>
                  <a:srgbClr val="FFC000"/>
                </a:solidFill>
              </a:rPr>
              <a:t>People aged 12 years and older who are not vaccinated</a:t>
            </a:r>
            <a:r>
              <a:rPr smtClean="0"/>
              <a:t/>
            </a:r>
            <a:br>
              <a:rPr smtClean="0"/>
            </a:br>
            <a:endParaRPr lang="en-US" dirty="0"/>
          </a:p>
        </p:txBody>
      </p:sp>
    </p:spTree>
  </p:cSld>
  <p:clrMapOvr>
    <a:masterClrMapping/>
  </p:clrMapOvr>
  <p:transition>
    <p:cover dir="ld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 smtClean="0"/>
          </a:p>
          <a:p>
            <a:endParaRPr lang="fa-IR" dirty="0" smtClean="0"/>
          </a:p>
          <a:p>
            <a:r>
              <a:rPr lang="en-US" dirty="0" smtClean="0"/>
              <a:t>People </a:t>
            </a:r>
            <a:r>
              <a:rPr lang="en-US" dirty="0" smtClean="0"/>
              <a:t>aged </a:t>
            </a:r>
            <a:r>
              <a:rPr lang="en-US" dirty="0" smtClean="0">
                <a:solidFill>
                  <a:srgbClr val="FF0000"/>
                </a:solidFill>
              </a:rPr>
              <a:t>12 years and older </a:t>
            </a:r>
            <a:r>
              <a:rPr lang="en-US" dirty="0" smtClean="0"/>
              <a:t>who </a:t>
            </a:r>
            <a:r>
              <a:rPr lang="en-US" dirty="0" smtClean="0">
                <a:solidFill>
                  <a:srgbClr val="FF0000"/>
                </a:solidFill>
              </a:rPr>
              <a:t>got </a:t>
            </a:r>
            <a:r>
              <a:rPr lang="en-US" dirty="0" smtClean="0"/>
              <a:t>COVID-19 vaccines before September </a:t>
            </a:r>
            <a:r>
              <a:rPr lang="en-US" dirty="0" smtClean="0"/>
              <a:t> </a:t>
            </a:r>
            <a:r>
              <a:rPr lang="en-US" dirty="0" smtClean="0"/>
              <a:t>2023, should get </a:t>
            </a:r>
            <a:r>
              <a:rPr lang="en-US" b="1" dirty="0" smtClean="0">
                <a:solidFill>
                  <a:srgbClr val="FF0000"/>
                </a:solidFill>
              </a:rPr>
              <a:t>1 updated Pfizer-</a:t>
            </a:r>
            <a:r>
              <a:rPr lang="en-US" b="1" dirty="0" err="1" smtClean="0">
                <a:solidFill>
                  <a:srgbClr val="FF0000"/>
                </a:solidFill>
              </a:rPr>
              <a:t>BioNTech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Moderna</a:t>
            </a:r>
            <a:r>
              <a:rPr lang="en-US" b="1" dirty="0" smtClean="0">
                <a:solidFill>
                  <a:srgbClr val="FF0000"/>
                </a:solidFill>
              </a:rPr>
              <a:t>, or </a:t>
            </a:r>
            <a:r>
              <a:rPr lang="en-US" b="1" dirty="0" err="1" smtClean="0">
                <a:solidFill>
                  <a:srgbClr val="FF0000"/>
                </a:solidFill>
              </a:rPr>
              <a:t>Novavax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/>
              <a:t>COVID-19 vaccine.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800" smtClean="0">
                <a:solidFill>
                  <a:srgbClr val="FFC000"/>
                </a:solidFill>
              </a:rPr>
              <a:t>People aged 12 years and older who got previous COVID-19 vaccine(s)</a:t>
            </a:r>
            <a:endParaRPr sz="280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cover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•"/>
              <a:defRPr/>
            </a:pPr>
            <a:r>
              <a:rPr kumimoji="1" lang="en-US" altLang="en-US" b="1" dirty="0" smtClean="0">
                <a:solidFill>
                  <a:srgbClr val="002060"/>
                </a:solidFill>
              </a:rPr>
              <a:t>Stay home when sick</a:t>
            </a:r>
          </a:p>
          <a:p>
            <a:pPr>
              <a:buFontTx/>
              <a:buChar char="•"/>
              <a:defRPr/>
            </a:pPr>
            <a:r>
              <a:rPr kumimoji="1" lang="en-US" altLang="en-US" b="1" dirty="0" smtClean="0">
                <a:solidFill>
                  <a:srgbClr val="002060"/>
                </a:solidFill>
              </a:rPr>
              <a:t>Respiratory &amp; hand hygiene: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kumimoji="1" lang="en-US" altLang="en-US" b="1" dirty="0" smtClean="0">
                <a:solidFill>
                  <a:srgbClr val="002060"/>
                </a:solidFill>
              </a:rPr>
              <a:t> Cover your cough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kumimoji="1" lang="en-US" altLang="en-US" b="1" dirty="0" smtClean="0">
                <a:solidFill>
                  <a:srgbClr val="002060"/>
                </a:solidFill>
              </a:rPr>
              <a:t> Wash hands and/or 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kumimoji="1" lang="en-US" altLang="en-US" b="1" dirty="0" smtClean="0">
                <a:solidFill>
                  <a:srgbClr val="002060"/>
                </a:solidFill>
              </a:rPr>
              <a:t>	use alcohol hand gel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kumimoji="1" lang="en-US" altLang="en-US" b="1" dirty="0" smtClean="0">
                <a:solidFill>
                  <a:srgbClr val="002060"/>
                </a:solidFill>
              </a:rPr>
              <a:t>Avoid touching eyes, nose, mouth</a:t>
            </a:r>
          </a:p>
          <a:p>
            <a:pPr>
              <a:buFontTx/>
              <a:buChar char="•"/>
              <a:defRPr/>
            </a:pPr>
            <a:r>
              <a:rPr kumimoji="1" lang="en-US" altLang="en-US" b="1" dirty="0" smtClean="0">
                <a:solidFill>
                  <a:srgbClr val="002060"/>
                </a:solidFill>
              </a:rPr>
              <a:t>Implement “social distancing” measures</a:t>
            </a:r>
          </a:p>
          <a:p>
            <a:pPr>
              <a:buFontTx/>
              <a:buChar char="•"/>
              <a:defRPr/>
            </a:pPr>
            <a:r>
              <a:rPr kumimoji="1" lang="en-US" altLang="en-US" b="1" dirty="0" smtClean="0">
                <a:solidFill>
                  <a:srgbClr val="002060"/>
                </a:solidFill>
              </a:rPr>
              <a:t>Masks?</a:t>
            </a:r>
          </a:p>
          <a:p>
            <a:pPr>
              <a:buNone/>
              <a:defRPr/>
            </a:pPr>
            <a:endParaRPr kumimoji="1" lang="en-US" altLang="en-US" b="1" dirty="0" smtClean="0">
              <a:solidFill>
                <a:srgbClr val="0020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b="1" dirty="0" smtClean="0">
                <a:solidFill>
                  <a:srgbClr val="FFC000"/>
                </a:solidFill>
              </a:rPr>
              <a:t>Recommendations for Children Aged 6 Months—4 Years</a:t>
            </a:r>
            <a:endParaRPr lang="en-US" sz="3600" b="1" dirty="0">
              <a:solidFill>
                <a:srgbClr val="FFC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ver dir="ld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 smtClean="0"/>
          </a:p>
          <a:p>
            <a:endParaRPr lang="fa-IR" dirty="0" smtClean="0"/>
          </a:p>
          <a:p>
            <a:endParaRPr lang="fa-IR" dirty="0" smtClean="0"/>
          </a:p>
          <a:p>
            <a:r>
              <a:rPr lang="en-US" dirty="0" smtClean="0"/>
              <a:t>Children </a:t>
            </a:r>
            <a:r>
              <a:rPr lang="en-US" dirty="0" smtClean="0"/>
              <a:t>aged </a:t>
            </a:r>
            <a:r>
              <a:rPr lang="en-US" dirty="0" smtClean="0">
                <a:solidFill>
                  <a:srgbClr val="FF0000"/>
                </a:solidFill>
              </a:rPr>
              <a:t>6 months–4 years </a:t>
            </a:r>
            <a:r>
              <a:rPr lang="en-US" dirty="0" smtClean="0"/>
              <a:t>should get </a:t>
            </a:r>
            <a:r>
              <a:rPr lang="en-US" dirty="0" smtClean="0">
                <a:solidFill>
                  <a:srgbClr val="FF0000"/>
                </a:solidFill>
              </a:rPr>
              <a:t>two or three doses </a:t>
            </a:r>
            <a:r>
              <a:rPr lang="en-US" dirty="0" smtClean="0"/>
              <a:t>of updated COVID-19 vaccine depending on which vaccine they receive.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>
                <a:solidFill>
                  <a:srgbClr val="FFC000"/>
                </a:solidFill>
              </a:rPr>
              <a:t>Children Who Are Not Vaccinated</a:t>
            </a:r>
            <a:endParaRPr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cover dir="ld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Children aged </a:t>
            </a:r>
            <a:r>
              <a:rPr lang="en-US" dirty="0" smtClean="0">
                <a:solidFill>
                  <a:srgbClr val="FF0000"/>
                </a:solidFill>
              </a:rPr>
              <a:t>6 months–4 years </a:t>
            </a:r>
            <a:r>
              <a:rPr lang="en-US" dirty="0" smtClean="0"/>
              <a:t>who </a:t>
            </a:r>
            <a:r>
              <a:rPr lang="en-US" dirty="0" smtClean="0">
                <a:solidFill>
                  <a:srgbClr val="FF0000"/>
                </a:solidFill>
              </a:rPr>
              <a:t>got</a:t>
            </a:r>
            <a:r>
              <a:rPr lang="en-US" dirty="0" smtClean="0"/>
              <a:t> COVID-19 vaccines before September </a:t>
            </a:r>
            <a:r>
              <a:rPr lang="en-US" dirty="0" smtClean="0"/>
              <a:t>2023</a:t>
            </a:r>
            <a:r>
              <a:rPr lang="en-US" dirty="0" smtClean="0"/>
              <a:t>, should get </a:t>
            </a:r>
            <a:r>
              <a:rPr lang="en-US" dirty="0" smtClean="0">
                <a:solidFill>
                  <a:srgbClr val="FF0000"/>
                </a:solidFill>
              </a:rPr>
              <a:t>one or two doses </a:t>
            </a:r>
            <a:r>
              <a:rPr lang="en-US" dirty="0" smtClean="0"/>
              <a:t>of updated COVID-19 vaccine depending on which vaccine and the number of doses they’ve previously received.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Pfizer-</a:t>
            </a:r>
            <a:r>
              <a:rPr lang="en-US" dirty="0" err="1" smtClean="0">
                <a:solidFill>
                  <a:srgbClr val="FF0000"/>
                </a:solidFill>
              </a:rPr>
              <a:t>BioNTech</a:t>
            </a:r>
            <a:endParaRPr lang="fa-IR" dirty="0" smtClean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err="1" smtClean="0">
                <a:solidFill>
                  <a:srgbClr val="FF0000"/>
                </a:solidFill>
              </a:rPr>
              <a:t>Moderna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smtClean="0">
                <a:solidFill>
                  <a:srgbClr val="FFC000"/>
                </a:solidFill>
              </a:rPr>
              <a:t>Children Who Got Previous COVID-19 Vaccine(s)</a:t>
            </a:r>
            <a:endParaRPr sz="360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cover dir="ld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 smtClean="0"/>
          </a:p>
          <a:p>
            <a:endParaRPr lang="fa-IR" dirty="0" smtClean="0"/>
          </a:p>
          <a:p>
            <a:r>
              <a:rPr lang="en-US" dirty="0" smtClean="0"/>
              <a:t>People </a:t>
            </a:r>
            <a:r>
              <a:rPr lang="en-US" dirty="0" smtClean="0"/>
              <a:t>who were vaccinated for COVID-19 and subsequently </a:t>
            </a:r>
            <a:r>
              <a:rPr lang="en-US" dirty="0" smtClean="0">
                <a:solidFill>
                  <a:srgbClr val="FF0000"/>
                </a:solidFill>
              </a:rPr>
              <a:t>become moderately or severely </a:t>
            </a:r>
            <a:r>
              <a:rPr lang="en-US" dirty="0" err="1" smtClean="0">
                <a:solidFill>
                  <a:srgbClr val="FF0000"/>
                </a:solidFill>
              </a:rPr>
              <a:t>immunocompromised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should follow the COVID-19 vaccination schedule according to their </a:t>
            </a:r>
            <a:r>
              <a:rPr lang="en-US" dirty="0" smtClean="0">
                <a:solidFill>
                  <a:srgbClr val="FF0000"/>
                </a:solidFill>
              </a:rPr>
              <a:t>age</a:t>
            </a:r>
            <a:r>
              <a:rPr lang="en-US" dirty="0" smtClean="0"/>
              <a:t>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0000"/>
                </a:solidFill>
              </a:rPr>
              <a:t>prior COVID-19 vaccination history.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smtClean="0">
                <a:solidFill>
                  <a:srgbClr val="FF0000"/>
                </a:solidFill>
              </a:rPr>
              <a:t>Special situations: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over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58366" indent="-256032">
              <a:buClr>
                <a:schemeClr val="accent6"/>
              </a:buClr>
              <a:buNone/>
              <a:defRPr/>
            </a:pPr>
            <a:r>
              <a:rPr lang="en-US" sz="2800" dirty="0" smtClean="0">
                <a:solidFill>
                  <a:srgbClr val="FFC000"/>
                </a:solidFill>
              </a:rPr>
              <a:t>   </a:t>
            </a:r>
            <a:r>
              <a:rPr lang="en-US" sz="2800" dirty="0" smtClean="0"/>
              <a:t>Both </a:t>
            </a:r>
            <a:r>
              <a:rPr lang="en-US" sz="2800" dirty="0" err="1" smtClean="0">
                <a:solidFill>
                  <a:srgbClr val="FFC000"/>
                </a:solidFill>
              </a:rPr>
              <a:t>zanamivir</a:t>
            </a:r>
            <a:r>
              <a:rPr lang="en-US" sz="2800" dirty="0" smtClean="0">
                <a:solidFill>
                  <a:srgbClr val="FFC000"/>
                </a:solidFill>
              </a:rPr>
              <a:t> and </a:t>
            </a:r>
            <a:r>
              <a:rPr lang="en-US" sz="2800" dirty="0" err="1" smtClean="0">
                <a:solidFill>
                  <a:srgbClr val="FFC000"/>
                </a:solidFill>
              </a:rPr>
              <a:t>oseltamivir</a:t>
            </a:r>
            <a:r>
              <a:rPr lang="en-US" sz="2800" dirty="0" smtClean="0">
                <a:solidFill>
                  <a:srgbClr val="FFC000"/>
                </a:solidFill>
              </a:rPr>
              <a:t> </a:t>
            </a:r>
            <a:r>
              <a:rPr lang="en-US" sz="2800" dirty="0" smtClean="0"/>
              <a:t>have also</a:t>
            </a:r>
          </a:p>
          <a:p>
            <a:pPr marL="258366" indent="-256032">
              <a:buClr>
                <a:schemeClr val="accent6"/>
              </a:buClr>
              <a:buNone/>
              <a:defRPr/>
            </a:pPr>
            <a:r>
              <a:rPr lang="en-US" sz="2800" dirty="0" smtClean="0"/>
              <a:t>   been shown to be protective </a:t>
            </a:r>
            <a:r>
              <a:rPr lang="en-US" sz="2800" dirty="0" smtClean="0">
                <a:solidFill>
                  <a:srgbClr val="FFC000"/>
                </a:solidFill>
              </a:rPr>
              <a:t>( 67% - 74%).</a:t>
            </a:r>
            <a:r>
              <a:rPr lang="en-US" sz="2800" dirty="0" smtClean="0"/>
              <a:t>         throughout the influenza epidemic season (</a:t>
            </a:r>
            <a:r>
              <a:rPr lang="en-US" sz="2800" dirty="0" smtClean="0">
                <a:solidFill>
                  <a:srgbClr val="FFFF00"/>
                </a:solidFill>
              </a:rPr>
              <a:t>generally 4 to 6 weeks</a:t>
            </a:r>
            <a:r>
              <a:rPr lang="en-US" sz="2800" dirty="0" smtClean="0"/>
              <a:t>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smtClean="0">
                <a:solidFill>
                  <a:srgbClr val="FFFF00"/>
                </a:solidFill>
              </a:rPr>
              <a:t>1-seasonal prophylaxis</a:t>
            </a:r>
            <a:endParaRPr lang="en-US" dirty="0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b="1" dirty="0" err="1" smtClean="0"/>
              <a:t>amantadine</a:t>
            </a:r>
            <a:r>
              <a:rPr lang="en-US" altLang="en-US" b="1" dirty="0" smtClean="0"/>
              <a:t> or </a:t>
            </a:r>
            <a:r>
              <a:rPr lang="en-US" altLang="en-US" b="1" dirty="0" err="1" smtClean="0"/>
              <a:t>rimantadine</a:t>
            </a:r>
            <a:r>
              <a:rPr lang="en-US" altLang="en-US" b="1" dirty="0" smtClean="0"/>
              <a:t>, : </a:t>
            </a:r>
            <a:r>
              <a:rPr lang="en-US" altLang="en-US" b="1" dirty="0" smtClean="0">
                <a:solidFill>
                  <a:srgbClr val="FFC000"/>
                </a:solidFill>
              </a:rPr>
              <a:t>100 to 200 mg/d</a:t>
            </a:r>
            <a:r>
              <a:rPr lang="en-US" altLang="en-US" b="1" dirty="0" smtClean="0"/>
              <a:t>,  . </a:t>
            </a:r>
          </a:p>
          <a:p>
            <a:pPr>
              <a:lnSpc>
                <a:spcPct val="90000"/>
              </a:lnSpc>
            </a:pPr>
            <a:r>
              <a:rPr lang="en-US" altLang="en-US" b="1" dirty="0" err="1" smtClean="0"/>
              <a:t>oseltamivir</a:t>
            </a:r>
            <a:r>
              <a:rPr lang="en-US" altLang="en-US" b="1" dirty="0" smtClean="0"/>
              <a:t> </a:t>
            </a:r>
            <a:r>
              <a:rPr lang="en-US" altLang="en-US" b="1" dirty="0" smtClean="0">
                <a:solidFill>
                  <a:srgbClr val="FFC000"/>
                </a:solidFill>
              </a:rPr>
              <a:t>75 mg/d </a:t>
            </a:r>
          </a:p>
          <a:p>
            <a:pPr>
              <a:lnSpc>
                <a:spcPct val="90000"/>
              </a:lnSpc>
            </a:pPr>
            <a:endParaRPr lang="en-US" altLang="en-US" b="1" dirty="0" smtClean="0">
              <a:solidFill>
                <a:srgbClr val="FFC000"/>
              </a:solidFill>
            </a:endParaRPr>
          </a:p>
          <a:p>
            <a:pPr>
              <a:lnSpc>
                <a:spcPct val="90000"/>
              </a:lnSpc>
            </a:pPr>
            <a:endParaRPr lang="en-US" altLang="en-US" b="1" dirty="0" smtClean="0">
              <a:solidFill>
                <a:srgbClr val="FFC000"/>
              </a:solidFill>
            </a:endParaRPr>
          </a:p>
          <a:p>
            <a:pPr>
              <a:lnSpc>
                <a:spcPct val="90000"/>
              </a:lnSpc>
            </a:pPr>
            <a:endParaRPr lang="en-US" altLang="en-US" b="1" dirty="0" smtClean="0">
              <a:solidFill>
                <a:srgbClr val="FFC000"/>
              </a:solidFill>
            </a:endParaRPr>
          </a:p>
          <a:p>
            <a:pPr>
              <a:lnSpc>
                <a:spcPct val="90000"/>
              </a:lnSpc>
            </a:pPr>
            <a:endParaRPr lang="en-US" altLang="en-US" b="1" dirty="0" smtClean="0">
              <a:solidFill>
                <a:srgbClr val="FFC000"/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en-US" altLang="en-US" b="1" dirty="0" smtClean="0"/>
              <a:t> </a:t>
            </a:r>
          </a:p>
          <a:p>
            <a:pPr>
              <a:lnSpc>
                <a:spcPct val="90000"/>
              </a:lnSpc>
            </a:pPr>
            <a:r>
              <a:rPr lang="en-US" altLang="en-US" b="1" dirty="0" smtClean="0"/>
              <a:t>for </a:t>
            </a:r>
            <a:r>
              <a:rPr lang="en-US" altLang="en-US" b="1" dirty="0" smtClean="0">
                <a:solidFill>
                  <a:srgbClr val="FF0000"/>
                </a:solidFill>
              </a:rPr>
              <a:t>high-risk individuals </a:t>
            </a:r>
            <a:r>
              <a:rPr lang="en-US" altLang="en-US" b="1" dirty="0" smtClean="0"/>
              <a:t>who have </a:t>
            </a:r>
            <a:r>
              <a:rPr lang="en-US" altLang="en-US" b="1" dirty="0" smtClean="0">
                <a:solidFill>
                  <a:srgbClr val="FF0000"/>
                </a:solidFill>
              </a:rPr>
              <a:t>not received influenza vaccine </a:t>
            </a:r>
            <a:r>
              <a:rPr lang="en-US" altLang="en-US" b="1" dirty="0" smtClean="0"/>
              <a:t>or in a situation where the  </a:t>
            </a:r>
            <a:r>
              <a:rPr lang="en-US" altLang="en-US" b="1" dirty="0" smtClean="0">
                <a:solidFill>
                  <a:srgbClr val="FF0000"/>
                </a:solidFill>
              </a:rPr>
              <a:t>vaccines previously administered a</a:t>
            </a:r>
            <a:r>
              <a:rPr lang="en-US" altLang="en-US" b="1" dirty="0" smtClean="0"/>
              <a:t>re relatively ineffective because of </a:t>
            </a:r>
            <a:r>
              <a:rPr lang="en-US" altLang="en-US" b="1" dirty="0" smtClean="0">
                <a:solidFill>
                  <a:srgbClr val="FF0000"/>
                </a:solidFill>
              </a:rPr>
              <a:t>antigenic changes </a:t>
            </a:r>
            <a:r>
              <a:rPr lang="en-US" altLang="en-US" b="1" dirty="0" smtClean="0"/>
              <a:t>in the circulating virus.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smtClean="0"/>
              <a:t>if the </a:t>
            </a:r>
            <a:r>
              <a:rPr lang="en-US" sz="2800" dirty="0" smtClean="0">
                <a:solidFill>
                  <a:srgbClr val="FFC000"/>
                </a:solidFill>
              </a:rPr>
              <a:t>index case </a:t>
            </a:r>
            <a:r>
              <a:rPr lang="en-US" sz="2800" dirty="0" smtClean="0"/>
              <a:t>was treated with </a:t>
            </a:r>
            <a:r>
              <a:rPr lang="en-US" sz="2800" dirty="0" err="1" smtClean="0">
                <a:solidFill>
                  <a:srgbClr val="FFC000"/>
                </a:solidFill>
              </a:rPr>
              <a:t>amantadine</a:t>
            </a:r>
            <a:r>
              <a:rPr lang="en-US" sz="2800" dirty="0" smtClean="0"/>
              <a:t> at the </a:t>
            </a:r>
            <a:r>
              <a:rPr lang="en-US" sz="2800" dirty="0" smtClean="0">
                <a:solidFill>
                  <a:srgbClr val="FFC000"/>
                </a:solidFill>
              </a:rPr>
              <a:t>same time</a:t>
            </a:r>
            <a:r>
              <a:rPr lang="en-US" sz="2800" dirty="0" smtClean="0"/>
              <a:t> that contacts received prophylaxis, </a:t>
            </a:r>
            <a:r>
              <a:rPr lang="en-US" sz="2800" dirty="0" smtClean="0">
                <a:solidFill>
                  <a:srgbClr val="FFC000"/>
                </a:solidFill>
              </a:rPr>
              <a:t>no protection </a:t>
            </a:r>
            <a:r>
              <a:rPr lang="en-US" sz="2800" dirty="0" smtClean="0"/>
              <a:t>was seen, because of the rapid generation and transmission of </a:t>
            </a:r>
            <a:r>
              <a:rPr lang="en-US" sz="2800" dirty="0" smtClean="0">
                <a:solidFill>
                  <a:srgbClr val="FFC000"/>
                </a:solidFill>
              </a:rPr>
              <a:t>resistant virus</a:t>
            </a:r>
            <a:r>
              <a:rPr lang="en-US" sz="2800" dirty="0" smtClean="0"/>
              <a:t>.</a:t>
            </a:r>
          </a:p>
          <a:p>
            <a:pPr>
              <a:buNone/>
            </a:pPr>
            <a:endParaRPr lang="en-US" sz="2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This  problem has not been seen </a:t>
            </a:r>
            <a:r>
              <a:rPr lang="en-US" sz="2800" dirty="0" smtClean="0"/>
              <a:t>in studies of family prophylaxis with </a:t>
            </a:r>
            <a:r>
              <a:rPr lang="en-US" sz="2800" dirty="0" err="1" smtClean="0">
                <a:solidFill>
                  <a:srgbClr val="FF0000"/>
                </a:solidFill>
              </a:rPr>
              <a:t>oseltamivir</a:t>
            </a:r>
            <a:r>
              <a:rPr lang="en-US" sz="2800" dirty="0" smtClean="0">
                <a:solidFill>
                  <a:srgbClr val="FF0000"/>
                </a:solidFill>
              </a:rPr>
              <a:t> or </a:t>
            </a:r>
            <a:r>
              <a:rPr lang="en-US" sz="2800" dirty="0" err="1" smtClean="0">
                <a:solidFill>
                  <a:srgbClr val="FF0000"/>
                </a:solidFill>
              </a:rPr>
              <a:t>zanamivir</a:t>
            </a:r>
            <a:r>
              <a:rPr lang="en-US" sz="2800" dirty="0" smtClean="0"/>
              <a:t> Generally, </a:t>
            </a:r>
            <a:r>
              <a:rPr lang="en-US" sz="2800" dirty="0" smtClean="0">
                <a:solidFill>
                  <a:srgbClr val="FFFF00"/>
                </a:solidFill>
              </a:rPr>
              <a:t>drug is administered </a:t>
            </a:r>
            <a:r>
              <a:rPr lang="en-US" sz="2800" dirty="0" smtClean="0"/>
              <a:t>to contacts for </a:t>
            </a:r>
            <a:r>
              <a:rPr lang="en-US" sz="2800" dirty="0" smtClean="0">
                <a:solidFill>
                  <a:srgbClr val="FFFF00"/>
                </a:solidFill>
              </a:rPr>
              <a:t>5 to 7 days after </a:t>
            </a:r>
            <a:r>
              <a:rPr lang="en-US" sz="2800" dirty="0" smtClean="0"/>
              <a:t>recognition of the index case</a:t>
            </a:r>
            <a:endParaRPr lang="fa-IR" sz="2800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smtClean="0">
                <a:solidFill>
                  <a:srgbClr val="FFFF00"/>
                </a:solidFill>
              </a:rPr>
              <a:t>2-Family Prophylaxis</a:t>
            </a:r>
            <a:endParaRPr lang="en-US" dirty="0"/>
          </a:p>
        </p:txBody>
      </p:sp>
    </p:spTree>
  </p:cSld>
  <p:clrMapOvr>
    <a:masterClrMapping/>
  </p:clrMapOvr>
  <p:transition>
    <p:cover dir="l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FFFF00"/>
                </a:solidFill>
              </a:rPr>
              <a:t>one of the most common </a:t>
            </a:r>
            <a:r>
              <a:rPr lang="en-US" altLang="en-US" dirty="0" smtClean="0"/>
              <a:t>use of </a:t>
            </a:r>
            <a:r>
              <a:rPr lang="en-US" altLang="en-US" dirty="0" smtClean="0">
                <a:solidFill>
                  <a:srgbClr val="FFFF00"/>
                </a:solidFill>
              </a:rPr>
              <a:t>antiviral</a:t>
            </a:r>
            <a:r>
              <a:rPr lang="en-US" altLang="en-US" dirty="0" smtClean="0"/>
              <a:t> agents for </a:t>
            </a:r>
            <a:r>
              <a:rPr lang="en-US" altLang="en-US" dirty="0" err="1" smtClean="0"/>
              <a:t>influenzais</a:t>
            </a:r>
            <a:r>
              <a:rPr lang="en-US" altLang="en-US" dirty="0" smtClean="0"/>
              <a:t> to terminate the transmission of influenza within </a:t>
            </a:r>
            <a:r>
              <a:rPr lang="en-US" altLang="en-US" dirty="0" smtClean="0">
                <a:solidFill>
                  <a:srgbClr val="FF0000"/>
                </a:solidFill>
              </a:rPr>
              <a:t>institutions </a:t>
            </a:r>
            <a:r>
              <a:rPr lang="en-US" altLang="en-US" dirty="0" smtClean="0">
                <a:solidFill>
                  <a:srgbClr val="FF0000"/>
                </a:solidFill>
              </a:rPr>
              <a:t>such  as </a:t>
            </a:r>
            <a:r>
              <a:rPr lang="en-US" altLang="en-US" dirty="0" smtClean="0">
                <a:solidFill>
                  <a:srgbClr val="FF0000"/>
                </a:solidFill>
              </a:rPr>
              <a:t>nursing homes </a:t>
            </a:r>
            <a:r>
              <a:rPr lang="en-US" altLang="en-US" dirty="0" smtClean="0"/>
              <a:t>during outbreaks.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smtClean="0">
                <a:solidFill>
                  <a:srgbClr val="FFFF00"/>
                </a:solidFill>
              </a:rPr>
              <a:t>3-Outbreak Prophylaxis</a:t>
            </a:r>
            <a:endParaRPr lang="en-US" dirty="0"/>
          </a:p>
        </p:txBody>
      </p:sp>
    </p:spTree>
  </p:cSld>
  <p:clrMapOvr>
    <a:masterClrMapping/>
  </p:clrMapOvr>
  <p:transition>
    <p:cover dir="l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>
              <a:buNone/>
            </a:pPr>
            <a:r>
              <a:rPr lang="en-US" b="1" dirty="0" smtClean="0"/>
              <a:t>         </a:t>
            </a:r>
          </a:p>
          <a:p>
            <a:pPr algn="r">
              <a:buNone/>
            </a:pPr>
            <a:endParaRPr lang="en-US" b="1" dirty="0" smtClean="0"/>
          </a:p>
          <a:p>
            <a:pPr algn="r">
              <a:buNone/>
            </a:pPr>
            <a:endParaRPr lang="en-US" b="1" dirty="0" smtClean="0"/>
          </a:p>
          <a:p>
            <a:pPr algn="r">
              <a:buNone/>
            </a:pPr>
            <a:endParaRPr lang="en-US" b="1" dirty="0" smtClean="0"/>
          </a:p>
          <a:p>
            <a:pPr algn="r">
              <a:buNone/>
            </a:pPr>
            <a:r>
              <a:rPr lang="fa-IR" sz="4000" b="1" dirty="0" smtClean="0"/>
              <a:t>تذکر اول </a:t>
            </a:r>
            <a:r>
              <a:rPr lang="fa-IR" sz="4000" b="1" dirty="0" smtClean="0">
                <a:solidFill>
                  <a:srgbClr val="FF0000"/>
                </a:solidFill>
              </a:rPr>
              <a:t>: واکسیناسیون سالانه انفلوانزا امروزه </a:t>
            </a:r>
            <a:r>
              <a:rPr lang="fa-IR" sz="4000" b="1" dirty="0" smtClean="0">
                <a:solidFill>
                  <a:srgbClr val="FF0000"/>
                </a:solidFill>
              </a:rPr>
              <a:t>برای </a:t>
            </a:r>
            <a:r>
              <a:rPr lang="fa-IR" sz="4000" b="1" dirty="0" smtClean="0">
                <a:solidFill>
                  <a:srgbClr val="FF0000"/>
                </a:solidFill>
              </a:rPr>
              <a:t>تمام افراد بالای 6 ماه سن </a:t>
            </a:r>
            <a:r>
              <a:rPr lang="fa-IR" sz="4000" b="1" dirty="0" smtClean="0">
                <a:solidFill>
                  <a:srgbClr val="FF0000"/>
                </a:solidFill>
              </a:rPr>
              <a:t>توصیه می گردد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fa-IR" sz="4000" b="1" dirty="0" smtClean="0">
                <a:solidFill>
                  <a:srgbClr val="FF0000"/>
                </a:solidFill>
              </a:rPr>
              <a:t> </a:t>
            </a:r>
            <a:endParaRPr lang="en-US" sz="4000" b="1" dirty="0" smtClean="0">
              <a:solidFill>
                <a:srgbClr val="FF0000"/>
              </a:solidFill>
            </a:endParaRPr>
          </a:p>
          <a:p>
            <a:pPr marL="258366" indent="-256032">
              <a:buClr>
                <a:schemeClr val="accent6"/>
              </a:buClr>
              <a:buNone/>
              <a:defRPr/>
            </a:pPr>
            <a:r>
              <a:rPr lang="en-US" sz="4000" dirty="0" smtClean="0"/>
              <a:t> </a:t>
            </a:r>
            <a:r>
              <a:rPr lang="en-US" sz="4000" dirty="0" smtClean="0">
                <a:solidFill>
                  <a:srgbClr val="FF0000"/>
                </a:solidFill>
              </a:rPr>
              <a:t>More recently</a:t>
            </a:r>
            <a:r>
              <a:rPr lang="en-US" sz="4000" dirty="0" smtClean="0"/>
              <a:t>,                                         </a:t>
            </a:r>
          </a:p>
          <a:p>
            <a:pPr marL="258366" indent="-256032">
              <a:buClr>
                <a:schemeClr val="accent6"/>
              </a:buClr>
              <a:buNone/>
              <a:defRPr/>
            </a:pPr>
            <a:r>
              <a:rPr lang="en-US" sz="4000" dirty="0" smtClean="0"/>
              <a:t>  </a:t>
            </a:r>
            <a:r>
              <a:rPr lang="en-US" sz="4000" dirty="0" smtClean="0">
                <a:solidFill>
                  <a:srgbClr val="FF0000"/>
                </a:solidFill>
              </a:rPr>
              <a:t>many countries </a:t>
            </a:r>
            <a:r>
              <a:rPr lang="en-US" sz="4000" dirty="0" smtClean="0"/>
              <a:t>including the United States have moved to a </a:t>
            </a:r>
            <a:r>
              <a:rPr lang="en-US" sz="4000" dirty="0" smtClean="0">
                <a:solidFill>
                  <a:srgbClr val="FF0000"/>
                </a:solidFill>
              </a:rPr>
              <a:t>universal vaccine recommendation.(&gt;</a:t>
            </a:r>
            <a:r>
              <a:rPr lang="en-US" sz="4000" dirty="0" smtClean="0">
                <a:solidFill>
                  <a:srgbClr val="FF0000"/>
                </a:solidFill>
              </a:rPr>
              <a:t>6</a:t>
            </a:r>
            <a:r>
              <a:rPr lang="en-US" sz="4000" b="1" dirty="0" smtClean="0">
                <a:solidFill>
                  <a:srgbClr val="FF0000"/>
                </a:solidFill>
              </a:rPr>
              <a:t>m)</a:t>
            </a:r>
            <a:r>
              <a:rPr lang="en-US" sz="4000" b="1" dirty="0" smtClean="0">
                <a:solidFill>
                  <a:srgbClr val="FF0000"/>
                </a:solidFill>
              </a:rPr>
              <a:t> 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b="1" dirty="0" smtClean="0"/>
              <a:t>مصرف واکسن آنفلوانزای انسانی</a:t>
            </a:r>
            <a:endParaRPr lang="en-US" dirty="0"/>
          </a:p>
        </p:txBody>
      </p:sp>
    </p:spTree>
  </p:cSld>
  <p:clrMapOvr>
    <a:masterClrMapping/>
  </p:clrMapOvr>
  <p:transition>
    <p:cover dir="ld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449</TotalTime>
  <Words>1427</Words>
  <Application>Microsoft Office PowerPoint</Application>
  <PresentationFormat>On-screen Show (4:3)</PresentationFormat>
  <Paragraphs>201</Paragraphs>
  <Slides>43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Paper</vt:lpstr>
      <vt:lpstr>Influenza Prevention:  What Can We Do? </vt:lpstr>
      <vt:lpstr>Slide 2</vt:lpstr>
      <vt:lpstr>اقدامات اولیه برای کاهش انتشار بیماری</vt:lpstr>
      <vt:lpstr>Slide 4</vt:lpstr>
      <vt:lpstr>1-seasonal prophylaxis</vt:lpstr>
      <vt:lpstr>Slide 6</vt:lpstr>
      <vt:lpstr>2-Family Prophylaxis</vt:lpstr>
      <vt:lpstr>3-Outbreak Prophylaxis</vt:lpstr>
      <vt:lpstr>مصرف واکسن آنفلوانزای انسانی</vt:lpstr>
      <vt:lpstr>Recommendations for Vaccine Use </vt:lpstr>
      <vt:lpstr>Slide 11</vt:lpstr>
      <vt:lpstr>Slide 12</vt:lpstr>
      <vt:lpstr>Slide 13</vt:lpstr>
      <vt:lpstr>Slide 14</vt:lpstr>
      <vt:lpstr>Slide 15</vt:lpstr>
      <vt:lpstr>موارد منع مصرف واکسن آنفلوانزا</vt:lpstr>
      <vt:lpstr>Slide 17</vt:lpstr>
      <vt:lpstr>Slide 18</vt:lpstr>
      <vt:lpstr>Slide 19</vt:lpstr>
      <vt:lpstr>Slide 20</vt:lpstr>
      <vt:lpstr>*واکسن های آنفلوآنزایی که در ایران تزریق می‌شوند شامل این موارد هستند:</vt:lpstr>
      <vt:lpstr>Slide 22</vt:lpstr>
      <vt:lpstr>Slide 23</vt:lpstr>
      <vt:lpstr>Slide 24</vt:lpstr>
      <vt:lpstr>Slide 25</vt:lpstr>
      <vt:lpstr>Slide 26</vt:lpstr>
      <vt:lpstr>Slide 27</vt:lpstr>
      <vt:lpstr>واکسن فلوگارد ایرانی، یک واکسن نوترکیب ۴ ظرفیتی حاوی ذرات شبه ویروسی است</vt:lpstr>
      <vt:lpstr>Slide 29</vt:lpstr>
      <vt:lpstr>Slide 30</vt:lpstr>
      <vt:lpstr>Stay Up to Date with COVID-19 Vaccines</vt:lpstr>
      <vt:lpstr>Overview of COVID-19 Vaccines </vt:lpstr>
      <vt:lpstr>Types of COVID-19 Vaccines Available </vt:lpstr>
      <vt:lpstr>Slide 34</vt:lpstr>
      <vt:lpstr>Slide 35</vt:lpstr>
      <vt:lpstr>Recommendations for Everyone Aged 5 Years and Older</vt:lpstr>
      <vt:lpstr>Children aged 5 years – 11 years who are not vaccinated or have gotten previous COVID-19 vaccine(s)</vt:lpstr>
      <vt:lpstr>People aged 12 years and older who are not vaccinated </vt:lpstr>
      <vt:lpstr>People aged 12 years and older who got previous COVID-19 vaccine(s)</vt:lpstr>
      <vt:lpstr>Slide 40</vt:lpstr>
      <vt:lpstr>Children Who Are Not Vaccinated</vt:lpstr>
      <vt:lpstr>Children Who Got Previous COVID-19 Vaccine(s)</vt:lpstr>
      <vt:lpstr>Special situations: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51</cp:revision>
  <dcterms:created xsi:type="dcterms:W3CDTF">2023-11-14T08:59:27Z</dcterms:created>
  <dcterms:modified xsi:type="dcterms:W3CDTF">2023-11-18T11:01:01Z</dcterms:modified>
</cp:coreProperties>
</file>