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7" r:id="rId18"/>
    <p:sldId id="278" r:id="rId19"/>
    <p:sldId id="279" r:id="rId20"/>
    <p:sldId id="280" r:id="rId21"/>
    <p:sldId id="281" r:id="rId22"/>
    <p:sldId id="282" r:id="rId23"/>
    <p:sldId id="276" r:id="rId24"/>
    <p:sldId id="283" r:id="rId25"/>
    <p:sldId id="287" r:id="rId26"/>
    <p:sldId id="298" r:id="rId27"/>
    <p:sldId id="28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 varScale="1">
        <p:scale>
          <a:sx n="69" d="100"/>
          <a:sy n="69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15B75-902E-49FC-BEEE-574236594B10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E8D99-7649-4B07-9B51-8E388B6C5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81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 include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Aspergillus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sp.,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Chlamydia </a:t>
            </a:r>
            <a:r>
              <a:rPr lang="en-US" sz="1200" b="0" i="1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pneumoniae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B-hemolytic streptococci, and</a:t>
            </a:r>
          </a:p>
          <a:p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Legionella pneumophila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.35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8D99-7649-4B07-9B51-8E388B6C56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68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most frequent</a:t>
            </a:r>
          </a:p>
          <a:p>
            <a:pPr marL="0" indent="0">
              <a:buNone/>
            </a:pPr>
            <a:r>
              <a:rPr lang="en-US" dirty="0" smtClean="0"/>
              <a:t>laboratory abnormality is elevation of the blood ammonia value, which</a:t>
            </a:r>
          </a:p>
          <a:p>
            <a:pPr marL="0" indent="0">
              <a:buNone/>
            </a:pPr>
            <a:r>
              <a:rPr lang="en-US" dirty="0" smtClean="0"/>
              <a:t>occurs in almost all patients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8D99-7649-4B07-9B51-8E388B6C568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66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FD3EA0-CE59-4DB3-8EF9-32C562CE07F3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A37B9E-C2B0-468D-87C2-8711648ED57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Influenza </a:t>
            </a:r>
            <a:r>
              <a:rPr lang="en-US" b="1" dirty="0" err="1" smtClean="0"/>
              <a:t>anb</a:t>
            </a:r>
            <a:r>
              <a:rPr lang="en-US" b="1" dirty="0" smtClean="0"/>
              <a:t> </a:t>
            </a:r>
            <a:r>
              <a:rPr lang="en-US" b="1" dirty="0" err="1" smtClean="0"/>
              <a:t>covid</a:t>
            </a:r>
            <a:r>
              <a:rPr lang="en-US" b="1" dirty="0" smtClean="0"/>
              <a:t> 19 Complications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803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Pulmonary Complications in</a:t>
            </a:r>
            <a:br>
              <a:rPr lang="en-US" sz="2800" b="1" dirty="0"/>
            </a:br>
            <a:r>
              <a:rPr lang="en-US" sz="2800" b="1" dirty="0"/>
              <a:t>Immunosuppressed Patients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Severe disease associated with pneumonia and death has been </a:t>
            </a:r>
            <a:r>
              <a:rPr lang="en-US" sz="2600" dirty="0" smtClean="0"/>
              <a:t>reported, particularly </a:t>
            </a:r>
            <a:r>
              <a:rPr lang="en-US" sz="2600" dirty="0"/>
              <a:t>in 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bone marrow transplant recipients</a:t>
            </a:r>
            <a:r>
              <a:rPr lang="en-US" sz="2600" dirty="0"/>
              <a:t> and 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</a:rPr>
              <a:t>leukemic</a:t>
            </a:r>
            <a:r>
              <a:rPr lang="en-US" sz="2600" dirty="0" smtClean="0"/>
              <a:t> patients.</a:t>
            </a:r>
          </a:p>
          <a:p>
            <a:endParaRPr lang="en-US" sz="2600" dirty="0" smtClean="0"/>
          </a:p>
          <a:p>
            <a:r>
              <a:rPr lang="en-US" sz="2600" dirty="0" smtClean="0"/>
              <a:t>Influenza </a:t>
            </a:r>
            <a:r>
              <a:rPr lang="en-US" sz="2600" dirty="0"/>
              <a:t>virus </a:t>
            </a:r>
            <a:r>
              <a:rPr lang="en-US" sz="2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shedding</a:t>
            </a:r>
            <a:r>
              <a:rPr lang="en-US" sz="2600" dirty="0" smtClean="0"/>
              <a:t> can </a:t>
            </a:r>
            <a:r>
              <a:rPr lang="en-US" sz="2600" dirty="0"/>
              <a:t>be quite prolonged in immunosuppressed children</a:t>
            </a:r>
            <a:r>
              <a:rPr lang="en-US" sz="2600" dirty="0" smtClean="0"/>
              <a:t>, particularly those </a:t>
            </a:r>
            <a:r>
              <a:rPr lang="en-US" sz="2600" dirty="0"/>
              <a:t>with human immunodeficiency virus (</a:t>
            </a:r>
            <a:r>
              <a:rPr lang="en-US" sz="2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HIV</a:t>
            </a:r>
            <a:r>
              <a:rPr lang="en-US" sz="2600" dirty="0"/>
              <a:t>) and </a:t>
            </a:r>
            <a:r>
              <a:rPr lang="en-US" sz="2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low CD4+ </a:t>
            </a:r>
            <a:r>
              <a:rPr lang="en-US" sz="2600" dirty="0" smtClean="0"/>
              <a:t>counts.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Other Pulmonary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Bronchiolitis</a:t>
            </a:r>
            <a:r>
              <a:rPr lang="en-US" sz="2400" dirty="0"/>
              <a:t> may also occur as </a:t>
            </a:r>
            <a:r>
              <a:rPr lang="en-US" sz="2400" dirty="0" smtClean="0"/>
              <a:t>a result </a:t>
            </a:r>
            <a:r>
              <a:rPr lang="en-US" sz="2400" dirty="0"/>
              <a:t>of influenza A or B virus </a:t>
            </a:r>
            <a:r>
              <a:rPr lang="en-US" sz="2400" dirty="0" smtClean="0"/>
              <a:t>infection.</a:t>
            </a:r>
          </a:p>
          <a:p>
            <a:endParaRPr lang="en-US" sz="2400" dirty="0" smtClean="0"/>
          </a:p>
          <a:p>
            <a:r>
              <a:rPr lang="en-US" sz="2400" dirty="0" smtClean="0"/>
              <a:t>Acute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exacerbation of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chronic bronchitis </a:t>
            </a:r>
            <a:r>
              <a:rPr lang="en-US" sz="2400" dirty="0"/>
              <a:t>is a common complication of influenza and may result </a:t>
            </a:r>
            <a:r>
              <a:rPr lang="en-US" sz="2400" dirty="0" smtClean="0"/>
              <a:t>in a </a:t>
            </a:r>
            <a:r>
              <a:rPr lang="en-US" sz="2400" dirty="0"/>
              <a:t>permanent loss of pulmonary function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Exacerbations of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asthma </a:t>
            </a:r>
            <a:r>
              <a:rPr lang="en-US" sz="2400" dirty="0" smtClean="0"/>
              <a:t>and </a:t>
            </a:r>
            <a:r>
              <a:rPr lang="en-US" sz="2400" dirty="0"/>
              <a:t>worsening pulmonary function in children with cystic fibrosis </a:t>
            </a:r>
            <a:r>
              <a:rPr lang="en-US" sz="2400" dirty="0" smtClean="0"/>
              <a:t>may also </a:t>
            </a:r>
            <a:r>
              <a:rPr lang="en-US" sz="2400" dirty="0"/>
              <a:t>occur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/>
              <a:t>Nonpulmonary</a:t>
            </a:r>
            <a:r>
              <a:rPr lang="en-US" sz="2800" b="1" dirty="0"/>
              <a:t> Complications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Myositis</a:t>
            </a:r>
          </a:p>
          <a:p>
            <a:r>
              <a:rPr lang="en-US" sz="2400" dirty="0"/>
              <a:t>Cardiac </a:t>
            </a:r>
            <a:r>
              <a:rPr lang="en-US" sz="2400" dirty="0" smtClean="0"/>
              <a:t>Complications</a:t>
            </a:r>
          </a:p>
          <a:p>
            <a:r>
              <a:rPr lang="en-US" sz="2400" dirty="0"/>
              <a:t>Toxic Shock </a:t>
            </a:r>
            <a:r>
              <a:rPr lang="en-US" sz="2400" dirty="0" smtClean="0"/>
              <a:t>Syndrome</a:t>
            </a:r>
          </a:p>
          <a:p>
            <a:r>
              <a:rPr lang="en-US" sz="2400" dirty="0"/>
              <a:t>Central Nervous </a:t>
            </a:r>
            <a:r>
              <a:rPr lang="en-US" sz="2400" dirty="0" smtClean="0"/>
              <a:t>Complications</a:t>
            </a:r>
          </a:p>
          <a:p>
            <a:r>
              <a:rPr lang="en-US" sz="2400" dirty="0"/>
              <a:t>Reye Syndrome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Myositis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Myositis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24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myoglobinuria</a:t>
            </a:r>
            <a:r>
              <a:rPr lang="en-US" sz="2400" dirty="0"/>
              <a:t> with tender leg muscles and elevated </a:t>
            </a:r>
            <a:r>
              <a:rPr lang="en-US" sz="2400" dirty="0" smtClean="0"/>
              <a:t>serum </a:t>
            </a:r>
            <a:r>
              <a:rPr lang="en-US" sz="2400" dirty="0" err="1" smtClean="0"/>
              <a:t>creatine</a:t>
            </a:r>
            <a:r>
              <a:rPr lang="en-US" sz="2400" dirty="0" smtClean="0"/>
              <a:t> </a:t>
            </a:r>
            <a:r>
              <a:rPr lang="en-US" sz="2400" dirty="0"/>
              <a:t>phosphokinase (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CPK</a:t>
            </a:r>
            <a:r>
              <a:rPr lang="en-US" sz="2400" dirty="0"/>
              <a:t>) levels have been reported, mostly </a:t>
            </a:r>
            <a:r>
              <a:rPr lang="en-US" sz="2400" dirty="0" smtClean="0"/>
              <a:t>in children</a:t>
            </a:r>
            <a:r>
              <a:rPr lang="en-US" sz="2400" dirty="0"/>
              <a:t>, but they can also occur in adults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Symptoms may be </a:t>
            </a:r>
            <a:r>
              <a:rPr lang="en-US" sz="2400" dirty="0" smtClean="0"/>
              <a:t>sufficiently severe </a:t>
            </a:r>
            <a:r>
              <a:rPr lang="en-US" sz="2400" dirty="0"/>
              <a:t>to interfere with walking.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/>
              <a:t>Cardiac </a:t>
            </a:r>
            <a:r>
              <a:rPr lang="en-US" sz="3100" b="1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Both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myocarditis</a:t>
            </a:r>
            <a:r>
              <a:rPr lang="en-US" sz="2400" dirty="0"/>
              <a:t> and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pericarditis</a:t>
            </a:r>
            <a:r>
              <a:rPr lang="en-US" sz="2400" dirty="0"/>
              <a:t> have been rarely associated with </a:t>
            </a:r>
            <a:r>
              <a:rPr lang="en-US" sz="2400" dirty="0" smtClean="0"/>
              <a:t>influenza </a:t>
            </a:r>
            <a:r>
              <a:rPr lang="en-US" sz="2400" dirty="0"/>
              <a:t>A or B virus </a:t>
            </a:r>
            <a:r>
              <a:rPr lang="en-US" sz="2400" dirty="0" smtClean="0"/>
              <a:t>infection. 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Myocardial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infarction </a:t>
            </a:r>
            <a:r>
              <a:rPr lang="en-US" sz="2400" dirty="0"/>
              <a:t>may also be triggered by influenza </a:t>
            </a:r>
            <a:r>
              <a:rPr lang="en-US" sz="2400" dirty="0" smtClean="0"/>
              <a:t>infection,</a:t>
            </a:r>
            <a:r>
              <a:rPr lang="en-US" sz="2400" dirty="0"/>
              <a:t> </a:t>
            </a:r>
            <a:r>
              <a:rPr lang="en-US" sz="2400" dirty="0" smtClean="0"/>
              <a:t>possibly </a:t>
            </a:r>
            <a:r>
              <a:rPr lang="en-US" sz="2400" dirty="0"/>
              <a:t>as an effect of platelet </a:t>
            </a:r>
            <a:r>
              <a:rPr lang="en-US" sz="2400" dirty="0" smtClean="0"/>
              <a:t>aggregation.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Studies have shown </a:t>
            </a:r>
            <a:r>
              <a:rPr lang="en-US" sz="2400" dirty="0" smtClean="0"/>
              <a:t>a substantially </a:t>
            </a:r>
            <a:r>
              <a:rPr lang="en-US" sz="2400" dirty="0"/>
              <a:t>increased risk of myocardial infarction in the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7 days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after </a:t>
            </a:r>
            <a:r>
              <a:rPr lang="en-US" sz="2400" dirty="0" smtClean="0"/>
              <a:t>hospitalization </a:t>
            </a:r>
            <a:r>
              <a:rPr lang="en-US" sz="2400" dirty="0"/>
              <a:t>for influenza.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Toxic Shock </a:t>
            </a:r>
            <a:r>
              <a:rPr lang="en-US" sz="3200" dirty="0" smtClean="0"/>
              <a:t>Syndrome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400" dirty="0" smtClean="0"/>
              <a:t>In </a:t>
            </a:r>
            <a:r>
              <a:rPr lang="en-US" sz="2400" dirty="0"/>
              <a:t>recent outbreaks of influenza A or B, a toxic shock–like </a:t>
            </a:r>
            <a:r>
              <a:rPr lang="en-US" sz="2400" dirty="0" smtClean="0"/>
              <a:t>syndrome has </a:t>
            </a:r>
            <a:r>
              <a:rPr lang="en-US" sz="2400" dirty="0"/>
              <a:t>occurred in previously healthy children or </a:t>
            </a:r>
            <a:r>
              <a:rPr lang="en-US" sz="2400" dirty="0" smtClean="0"/>
              <a:t>adults.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Nervous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Guillain-Barre syndrome </a:t>
            </a:r>
            <a:r>
              <a:rPr lang="en-US" sz="2400" dirty="0"/>
              <a:t>(GBS) has been reported to occur after </a:t>
            </a:r>
            <a:r>
              <a:rPr lang="en-US" sz="2400" dirty="0" smtClean="0"/>
              <a:t>influenza</a:t>
            </a:r>
            <a:r>
              <a:rPr lang="en-US" sz="2400" dirty="0"/>
              <a:t> </a:t>
            </a:r>
            <a:r>
              <a:rPr lang="en-US" sz="2400" dirty="0" smtClean="0"/>
              <a:t>A </a:t>
            </a:r>
            <a:r>
              <a:rPr lang="en-US" sz="2400" dirty="0"/>
              <a:t>infection, </a:t>
            </a:r>
            <a:r>
              <a:rPr lang="en-US" sz="2400" dirty="0" smtClean="0"/>
              <a:t>but </a:t>
            </a:r>
            <a:r>
              <a:rPr lang="en-US" sz="2400" dirty="0"/>
              <a:t>no </a:t>
            </a:r>
            <a:r>
              <a:rPr lang="en-US" sz="2400" dirty="0" smtClean="0"/>
              <a:t>definite etiologic </a:t>
            </a:r>
            <a:r>
              <a:rPr lang="en-US" sz="2400" dirty="0"/>
              <a:t>relationship has been established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In addition, cases of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transverse myelitis </a:t>
            </a:r>
            <a:r>
              <a:rPr lang="en-US" sz="2400" dirty="0"/>
              <a:t>and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encephalitis</a:t>
            </a:r>
            <a:r>
              <a:rPr lang="en-US" sz="2400" dirty="0"/>
              <a:t> </a:t>
            </a:r>
            <a:r>
              <a:rPr lang="en-US" sz="2400" dirty="0" smtClean="0"/>
              <a:t>and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encephalopathy</a:t>
            </a:r>
            <a:r>
              <a:rPr lang="en-US" sz="2400" dirty="0" smtClean="0"/>
              <a:t> have </a:t>
            </a:r>
            <a:r>
              <a:rPr lang="en-US" sz="2400" dirty="0"/>
              <a:t>occurred rarely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Most </a:t>
            </a:r>
            <a:r>
              <a:rPr lang="en-US" sz="2400" dirty="0"/>
              <a:t>cases occur in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children</a:t>
            </a:r>
            <a:r>
              <a:rPr lang="en-US" sz="2400" dirty="0" smtClean="0"/>
              <a:t>, but </a:t>
            </a:r>
            <a:r>
              <a:rPr lang="en-US" sz="2400" dirty="0"/>
              <a:t>associated morbidity is higher in adults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specific </a:t>
            </a:r>
            <a:r>
              <a:rPr lang="en-US" sz="2400" dirty="0" smtClean="0"/>
              <a:t>pathogenesis of </a:t>
            </a:r>
            <a:r>
              <a:rPr lang="en-US" sz="2400" dirty="0"/>
              <a:t>influenza-associated encephalitis is unclear but may be related to </a:t>
            </a:r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cytokine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sz="3600" dirty="0"/>
              <a:t>Reye Syndrome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Reye </a:t>
            </a:r>
            <a:r>
              <a:rPr lang="en-US" sz="2000" dirty="0"/>
              <a:t>syndrome is associated with many viral infections, </a:t>
            </a:r>
            <a:r>
              <a:rPr lang="en-US" sz="2000" dirty="0" smtClean="0"/>
              <a:t>prominently including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influenza</a:t>
            </a:r>
            <a:r>
              <a:rPr lang="en-US" sz="2000" dirty="0"/>
              <a:t> and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varicella</a:t>
            </a:r>
            <a:r>
              <a:rPr lang="en-US" sz="2000" dirty="0"/>
              <a:t> in children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/>
              <a:t>The classic manifestation </a:t>
            </a:r>
            <a:r>
              <a:rPr lang="en-US" sz="2000" dirty="0" smtClean="0"/>
              <a:t>is a </a:t>
            </a:r>
            <a:r>
              <a:rPr lang="en-US" sz="2000" dirty="0"/>
              <a:t>change in mental status occurring several days after a typical </a:t>
            </a:r>
            <a:r>
              <a:rPr lang="en-US" sz="2000" dirty="0" smtClean="0"/>
              <a:t>respiratory illness.</a:t>
            </a:r>
          </a:p>
          <a:p>
            <a:pPr marL="0" indent="0">
              <a:buNone/>
            </a:pPr>
            <a:r>
              <a:rPr lang="en-US" sz="2000" dirty="0" smtClean="0"/>
              <a:t> Manifestations </a:t>
            </a:r>
            <a:r>
              <a:rPr lang="en-US" sz="2000" dirty="0"/>
              <a:t>range from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lethargy</a:t>
            </a:r>
            <a:r>
              <a:rPr lang="en-US" sz="2000" dirty="0"/>
              <a:t> to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delirium</a:t>
            </a:r>
            <a:r>
              <a:rPr lang="en-US" sz="2000" dirty="0" smtClean="0"/>
              <a:t>,</a:t>
            </a:r>
            <a:r>
              <a:rPr lang="en-US" sz="2000" dirty="0"/>
              <a:t>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seizures</a:t>
            </a:r>
            <a:r>
              <a:rPr lang="en-US" sz="2000" dirty="0"/>
              <a:t>,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and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respiratory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arrest.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US" sz="2000" dirty="0" smtClean="0"/>
              <a:t>Reye </a:t>
            </a:r>
            <a:r>
              <a:rPr lang="en-US" sz="2000" dirty="0"/>
              <a:t>syndrome is almost exclusively seen </a:t>
            </a:r>
            <a:r>
              <a:rPr lang="en-US" sz="2000" dirty="0" smtClean="0"/>
              <a:t>in children </a:t>
            </a:r>
            <a:r>
              <a:rPr lang="en-US" sz="2000" dirty="0"/>
              <a:t>who have been given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aspirin</a:t>
            </a:r>
            <a:r>
              <a:rPr lang="en-US" sz="2000" dirty="0"/>
              <a:t> for treatment of febrile illnesses </a:t>
            </a:r>
            <a:r>
              <a:rPr lang="en-US" sz="2000" dirty="0" smtClean="0"/>
              <a:t>due to </a:t>
            </a:r>
            <a:r>
              <a:rPr lang="en-US" sz="2000" dirty="0"/>
              <a:t>influenza and other </a:t>
            </a:r>
            <a:r>
              <a:rPr lang="en-US" sz="2000" dirty="0" smtClean="0"/>
              <a:t>viruses.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Children who </a:t>
            </a:r>
            <a:r>
              <a:rPr lang="en-US" sz="2000" dirty="0"/>
              <a:t>require continuous aspirin therapy are an important target </a:t>
            </a:r>
            <a:r>
              <a:rPr lang="en-US" sz="2000" dirty="0" smtClean="0"/>
              <a:t>group for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influenza vaccination </a:t>
            </a:r>
            <a:r>
              <a:rPr lang="en-US" sz="2000" dirty="0"/>
              <a:t>to reduce the risks of Reye syndrome.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coffenet-arad\Desktop\New folder (4)\F1.lar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8680"/>
            <a:ext cx="7272808" cy="5706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Complications from COVID-19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en-US" sz="2400" dirty="0"/>
              <a:t>40% of COVID-19 cases develop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mild symptoms </a:t>
            </a:r>
            <a:r>
              <a:rPr lang="en-US" sz="2400" dirty="0"/>
              <a:t>(fever, cough, dyspnea, myalgia or arthralgia, odynophagia, fatigue, diarrhea, and headache</a:t>
            </a:r>
            <a:r>
              <a:rPr lang="en-US" sz="2400" dirty="0" smtClean="0"/>
              <a:t>),</a:t>
            </a:r>
          </a:p>
          <a:p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dirty="0"/>
              <a:t>40% have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moderate</a:t>
            </a:r>
            <a:r>
              <a:rPr lang="en-US" sz="2400" dirty="0"/>
              <a:t> symptoms (pneumonia</a:t>
            </a:r>
            <a:r>
              <a:rPr lang="en-US" sz="2400" dirty="0" smtClean="0"/>
              <a:t>),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15% develop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severe</a:t>
            </a:r>
            <a:r>
              <a:rPr lang="en-US" sz="2400" dirty="0"/>
              <a:t> clinical manifestations (severe pneumonia) that require oxygen therapy, </a:t>
            </a:r>
            <a:r>
              <a:rPr lang="en-US" sz="2400" dirty="0" smtClean="0"/>
              <a:t>and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5% develop a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critical </a:t>
            </a:r>
            <a:r>
              <a:rPr lang="en-US" sz="2400" dirty="0"/>
              <a:t>clinical picture presenting with one or more of the following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complications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210146"/>
          </a:xfrm>
        </p:spPr>
        <p:txBody>
          <a:bodyPr>
            <a:normAutofit/>
          </a:bodyPr>
          <a:lstStyle/>
          <a:p>
            <a:r>
              <a:rPr lang="en-US" sz="3200" b="1" dirty="0"/>
              <a:t>Influenza </a:t>
            </a:r>
            <a:r>
              <a:rPr lang="en-US" sz="3200" b="1" dirty="0" smtClean="0"/>
              <a:t>Complications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569371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4500" b="1" dirty="0" smtClean="0"/>
              <a:t>Children </a:t>
            </a:r>
            <a:r>
              <a:rPr lang="en-US" sz="4500" b="1" dirty="0"/>
              <a:t>and Adolescents at Higher Risk for </a:t>
            </a:r>
            <a:r>
              <a:rPr lang="en-US" sz="4500" b="1" dirty="0" smtClean="0"/>
              <a:t>Influenza Complications</a:t>
            </a:r>
            <a:endParaRPr lang="en-US" sz="4500" b="1" dirty="0"/>
          </a:p>
          <a:p>
            <a:endParaRPr lang="en-US" sz="45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4500" dirty="0" smtClean="0"/>
              <a:t>Children </a:t>
            </a:r>
            <a:r>
              <a:rPr lang="en-US" sz="4500" dirty="0"/>
              <a:t>younger than </a:t>
            </a:r>
            <a:r>
              <a:rPr lang="en-US" sz="4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years</a:t>
            </a:r>
          </a:p>
          <a:p>
            <a:endParaRPr lang="en-US" sz="4500" dirty="0" smtClean="0"/>
          </a:p>
          <a:p>
            <a:r>
              <a:rPr lang="en-US" sz="4500" dirty="0" smtClean="0"/>
              <a:t>Children </a:t>
            </a:r>
            <a:r>
              <a:rPr lang="en-US" sz="4500" dirty="0"/>
              <a:t>with </a:t>
            </a:r>
            <a:r>
              <a:rPr lang="en-US" sz="4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chronic</a:t>
            </a:r>
            <a:r>
              <a:rPr lang="en-US" sz="4500" dirty="0"/>
              <a:t> pulmonary (including asthma), cardiovascular (except</a:t>
            </a:r>
          </a:p>
          <a:p>
            <a:pPr marL="0" indent="0">
              <a:buNone/>
            </a:pPr>
            <a:r>
              <a:rPr lang="en-US" sz="4500" dirty="0"/>
              <a:t>hypertension), renal, hepatic, hematologic, or metabolic (including </a:t>
            </a:r>
            <a:r>
              <a:rPr lang="en-US" sz="4500" dirty="0" smtClean="0"/>
              <a:t>diabetes mellitus</a:t>
            </a:r>
            <a:r>
              <a:rPr lang="en-US" sz="4500" dirty="0"/>
              <a:t>) </a:t>
            </a:r>
            <a:r>
              <a:rPr lang="en-US" sz="4500" dirty="0" smtClean="0"/>
              <a:t>disorders</a:t>
            </a:r>
            <a:endParaRPr lang="en-US" sz="4500" dirty="0"/>
          </a:p>
          <a:p>
            <a:endParaRPr lang="en-US" sz="4500" dirty="0" smtClean="0"/>
          </a:p>
          <a:p>
            <a:r>
              <a:rPr lang="en-US" sz="4500" dirty="0" smtClean="0"/>
              <a:t>Children </a:t>
            </a:r>
            <a:r>
              <a:rPr lang="en-US" sz="4500" dirty="0"/>
              <a:t>who are </a:t>
            </a:r>
            <a:r>
              <a:rPr lang="en-US" sz="4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immunosuppressed</a:t>
            </a:r>
            <a:r>
              <a:rPr lang="en-US" sz="4500" dirty="0"/>
              <a:t>, including children infected with human</a:t>
            </a:r>
          </a:p>
          <a:p>
            <a:pPr marL="0" indent="0">
              <a:buNone/>
            </a:pPr>
            <a:r>
              <a:rPr lang="en-US" sz="4500" dirty="0"/>
              <a:t>immunodeficiency virus and those taking immunosuppressive medications</a:t>
            </a:r>
          </a:p>
          <a:p>
            <a:endParaRPr lang="en-US" sz="4500" dirty="0" smtClean="0"/>
          </a:p>
          <a:p>
            <a:r>
              <a:rPr lang="en-US" sz="4500" dirty="0" smtClean="0"/>
              <a:t>Children </a:t>
            </a:r>
            <a:r>
              <a:rPr lang="en-US" sz="4500" dirty="0"/>
              <a:t>with </a:t>
            </a:r>
            <a:r>
              <a:rPr lang="en-US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cognitive </a:t>
            </a:r>
            <a:r>
              <a:rPr lang="en-US" sz="4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dysfunction</a:t>
            </a:r>
            <a:r>
              <a:rPr lang="en-US" sz="4500" dirty="0"/>
              <a:t>, spinal cord injuries, seizure disorders, or other</a:t>
            </a:r>
          </a:p>
          <a:p>
            <a:pPr marL="0" indent="0">
              <a:buNone/>
            </a:pPr>
            <a:r>
              <a:rPr lang="en-US" sz="4500" dirty="0"/>
              <a:t>neuromuscular disorders)</a:t>
            </a:r>
          </a:p>
          <a:p>
            <a:endParaRPr lang="en-US" sz="4500" dirty="0" smtClean="0"/>
          </a:p>
          <a:p>
            <a:r>
              <a:rPr lang="en-US" sz="4500" dirty="0" smtClean="0"/>
              <a:t>Children </a:t>
            </a:r>
            <a:r>
              <a:rPr lang="en-US" sz="4500" dirty="0"/>
              <a:t>who are receiving </a:t>
            </a:r>
            <a:r>
              <a:rPr lang="en-US" sz="4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long-term aspirin </a:t>
            </a:r>
            <a:r>
              <a:rPr lang="en-US" sz="4500" dirty="0"/>
              <a:t>therapy and who therefore might</a:t>
            </a:r>
          </a:p>
          <a:p>
            <a:pPr marL="0" indent="0">
              <a:buNone/>
            </a:pPr>
            <a:r>
              <a:rPr lang="en-US" sz="4500" dirty="0"/>
              <a:t>be at risk for developing Reye </a:t>
            </a:r>
            <a:r>
              <a:rPr lang="en-US" sz="4500" dirty="0" smtClean="0"/>
              <a:t>syndrome</a:t>
            </a:r>
            <a:endParaRPr lang="en-US" sz="4500" dirty="0"/>
          </a:p>
        </p:txBody>
      </p:sp>
    </p:spTree>
    <p:extLst>
      <p:ext uri="{BB962C8B-B14F-4D97-AF65-F5344CB8AC3E}">
        <p14:creationId xmlns:p14="http://schemas.microsoft.com/office/powerpoint/2010/main" val="11150924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Complications from COVID-19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respiratory failure, </a:t>
            </a:r>
            <a:endParaRPr lang="en-US" sz="2400" dirty="0" smtClean="0"/>
          </a:p>
          <a:p>
            <a:r>
              <a:rPr lang="en-US" sz="2400" dirty="0" smtClean="0"/>
              <a:t>acute </a:t>
            </a:r>
            <a:r>
              <a:rPr lang="en-US" sz="2400" dirty="0"/>
              <a:t>respiratory distress syndrome (ARDS), </a:t>
            </a:r>
            <a:endParaRPr lang="en-US" sz="2400" dirty="0" smtClean="0"/>
          </a:p>
          <a:p>
            <a:r>
              <a:rPr lang="en-US" sz="2400" dirty="0" smtClean="0"/>
              <a:t>sepsis </a:t>
            </a:r>
            <a:r>
              <a:rPr lang="en-US" sz="2400" dirty="0"/>
              <a:t>and septic shock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thromboembolism and coagulation </a:t>
            </a:r>
            <a:r>
              <a:rPr lang="en-US" sz="2400" dirty="0" smtClean="0"/>
              <a:t>disorders</a:t>
            </a:r>
            <a:r>
              <a:rPr lang="en-US" sz="2400" dirty="0"/>
              <a:t>,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and/or </a:t>
            </a:r>
            <a:r>
              <a:rPr lang="en-US" sz="2400" dirty="0"/>
              <a:t>multiple organ failure including acute renal failure </a:t>
            </a:r>
            <a:r>
              <a:rPr lang="en-US" sz="2400" dirty="0" smtClean="0"/>
              <a:t>, </a:t>
            </a:r>
            <a:r>
              <a:rPr lang="en-US" sz="2400" dirty="0"/>
              <a:t>liver failure </a:t>
            </a:r>
            <a:r>
              <a:rPr lang="en-US" sz="2400" dirty="0" smtClean="0"/>
              <a:t>, </a:t>
            </a:r>
            <a:r>
              <a:rPr lang="en-US" sz="2400" dirty="0"/>
              <a:t>heart failure, </a:t>
            </a:r>
            <a:endParaRPr lang="en-US" sz="2400" dirty="0" smtClean="0"/>
          </a:p>
          <a:p>
            <a:r>
              <a:rPr lang="en-US" sz="2400" dirty="0" smtClean="0"/>
              <a:t>cardiogenic </a:t>
            </a:r>
            <a:r>
              <a:rPr lang="en-US" sz="2400" dirty="0"/>
              <a:t>shock, myocarditis </a:t>
            </a:r>
            <a:r>
              <a:rPr lang="en-US" sz="2400" dirty="0" smtClean="0"/>
              <a:t>, </a:t>
            </a:r>
          </a:p>
          <a:p>
            <a:r>
              <a:rPr lang="en-US" sz="2400" dirty="0" smtClean="0"/>
              <a:t>or </a:t>
            </a:r>
            <a:r>
              <a:rPr lang="en-US" sz="2400" dirty="0"/>
              <a:t>cerebrovascular </a:t>
            </a:r>
            <a:r>
              <a:rPr lang="en-US" sz="2400" dirty="0" smtClean="0"/>
              <a:t>accident.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Complications from COVID-19 occur mainly in persons with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risk factors</a:t>
            </a:r>
            <a:r>
              <a:rPr lang="en-US" sz="2400" dirty="0"/>
              <a:t>: </a:t>
            </a:r>
            <a:endParaRPr lang="en-US" sz="2400" dirty="0" smtClean="0"/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older</a:t>
            </a:r>
            <a:r>
              <a:rPr lang="en-US" sz="2400" dirty="0" smtClean="0"/>
              <a:t> </a:t>
            </a:r>
            <a:r>
              <a:rPr lang="en-US" sz="2400" dirty="0"/>
              <a:t>adults, </a:t>
            </a:r>
            <a:endParaRPr lang="en-US" sz="2400" dirty="0" smtClean="0"/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smokers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and those with underlying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comorbidities</a:t>
            </a:r>
            <a:r>
              <a:rPr lang="en-US" sz="2400" dirty="0"/>
              <a:t> such as hypertension, obesity, diabetes, cardiovascular disease, chronic lung disease (for example, chronic obstructive pulmonary </a:t>
            </a:r>
            <a:r>
              <a:rPr lang="en-US" sz="2400" dirty="0" smtClean="0"/>
              <a:t>disease-COPD- </a:t>
            </a:r>
            <a:r>
              <a:rPr lang="en-US" sz="2400" dirty="0"/>
              <a:t>and asthma), chronic kidney disease, chronic liver disease, cerebrovascular disease, cancer, and </a:t>
            </a:r>
            <a:r>
              <a:rPr lang="en-US" sz="2400" dirty="0" smtClean="0"/>
              <a:t>immunodeficiency.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main complications documented with COVID-19, in addition to those related to the respiratory system, are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neurological </a:t>
            </a:r>
            <a:r>
              <a:rPr lang="en-US" sz="2400" dirty="0" smtClean="0"/>
              <a:t>, </a:t>
            </a:r>
            <a:r>
              <a:rPr lang="en-US" sz="2400" dirty="0"/>
              <a:t>including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delirium</a:t>
            </a:r>
            <a:r>
              <a:rPr lang="en-US" sz="2400" dirty="0"/>
              <a:t> or encephalopathy, cerebrovascular accident, </a:t>
            </a:r>
            <a:r>
              <a:rPr lang="en-US" sz="2400" dirty="0" err="1" smtClean="0"/>
              <a:t>meningoencephalitis</a:t>
            </a:r>
            <a:r>
              <a:rPr lang="en-US" sz="2400" dirty="0" smtClean="0"/>
              <a:t> , </a:t>
            </a:r>
            <a:r>
              <a:rPr lang="en-US" sz="2400" dirty="0"/>
              <a:t>alteration of the senses of smell (anosmia) and taste (</a:t>
            </a:r>
            <a:r>
              <a:rPr lang="en-US" sz="2400" dirty="0" err="1"/>
              <a:t>hypogeusia</a:t>
            </a:r>
            <a:r>
              <a:rPr lang="en-US" sz="2400" dirty="0"/>
              <a:t>) </a:t>
            </a:r>
            <a:r>
              <a:rPr lang="en-US" sz="2400" dirty="0" smtClean="0"/>
              <a:t>, </a:t>
            </a:r>
            <a:r>
              <a:rPr lang="en-US" sz="2400" dirty="0"/>
              <a:t>anxiety, depression, and sleep disorders 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many cases, neurological manifestations have been reported even in the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absence of respiratory </a:t>
            </a:r>
            <a:r>
              <a:rPr lang="en-US" sz="2400" dirty="0"/>
              <a:t>symptoms.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There </a:t>
            </a:r>
            <a:r>
              <a:rPr lang="en-US" sz="2400" dirty="0"/>
              <a:t>are also reports of cases of </a:t>
            </a:r>
            <a:r>
              <a:rPr lang="en-US" sz="24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Guillain-Barré</a:t>
            </a:r>
            <a:r>
              <a:rPr lang="en-US" sz="2400" dirty="0"/>
              <a:t> Syndrome (GBS) in patients with COVID-19 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Sequelae</a:t>
            </a:r>
            <a:r>
              <a:rPr lang="en-US" sz="3200" b="1" dirty="0"/>
              <a:t> in the respiratory system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main </a:t>
            </a:r>
            <a:r>
              <a:rPr lang="en-US" sz="2400" dirty="0" err="1" smtClean="0"/>
              <a:t>sequelae</a:t>
            </a:r>
            <a:r>
              <a:rPr lang="en-US" sz="2400" dirty="0" smtClean="0"/>
              <a:t> </a:t>
            </a:r>
            <a:r>
              <a:rPr lang="en-US" sz="2400" dirty="0"/>
              <a:t>of patients who developed a severe clinical picture of COVID-19 is the development of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pulmonary fibrosis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/>
              <a:t>During the next phase of infection, which usually occurs between the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second and fifth week</a:t>
            </a:r>
            <a:r>
              <a:rPr lang="en-US" sz="2400" dirty="0"/>
              <a:t>, the lungs show signs of </a:t>
            </a:r>
            <a:r>
              <a:rPr lang="en-US" sz="2400" dirty="0" smtClean="0"/>
              <a:t>fibrosis. </a:t>
            </a:r>
          </a:p>
          <a:p>
            <a:r>
              <a:rPr lang="en-US" sz="2400" dirty="0"/>
              <a:t>During the final stage, between the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sixth and eighth week</a:t>
            </a:r>
            <a:r>
              <a:rPr lang="en-US" sz="2400" dirty="0"/>
              <a:t>, the lung tissue becomes fibrotic. Additionally, there are several reports of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bilateral lesions </a:t>
            </a:r>
            <a:r>
              <a:rPr lang="en-US" sz="2400" dirty="0"/>
              <a:t>with a predominance of the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lower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lobe. 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Sequelae</a:t>
            </a:r>
            <a:r>
              <a:rPr lang="en-US" sz="3200" dirty="0"/>
              <a:t> in the cardiovascular system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It has been documented that patients with severe forms of COVID-19 presented with significant myocardial lesions, including infection-related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myocarditis</a:t>
            </a:r>
            <a:r>
              <a:rPr lang="en-US" sz="2400" dirty="0"/>
              <a:t>, with reduced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systolic </a:t>
            </a:r>
            <a:r>
              <a:rPr lang="en-US" sz="2400" dirty="0"/>
              <a:t>function and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arrhythmias.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morbidity</a:t>
            </a:r>
            <a:r>
              <a:rPr lang="en-US" sz="2400" dirty="0"/>
              <a:t> and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lethality</a:t>
            </a:r>
            <a:r>
              <a:rPr lang="en-US" sz="2400" dirty="0"/>
              <a:t> of the disease could be high, especially in patients with pre-existing cardiovascular </a:t>
            </a:r>
            <a:r>
              <a:rPr lang="en-US" sz="2400" dirty="0" smtClean="0"/>
              <a:t>conditions.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22606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Thrombosis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COVID-19 is associated with disorders of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coagulation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/>
              <a:t>evidenced by elevated plasma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D-dimer</a:t>
            </a:r>
            <a:r>
              <a:rPr lang="en-US" sz="2400" dirty="0"/>
              <a:t> levels, as well as</a:t>
            </a:r>
          </a:p>
          <a:p>
            <a:pPr marL="0" indent="0">
              <a:buNone/>
            </a:pPr>
            <a:r>
              <a:rPr lang="en-US" sz="2400" dirty="0"/>
              <a:t>autopsy studies showing fibrin thrombi within small</a:t>
            </a:r>
          </a:p>
          <a:p>
            <a:pPr marL="0" indent="0">
              <a:buNone/>
            </a:pPr>
            <a:r>
              <a:rPr lang="en-US" sz="2400" dirty="0"/>
              <a:t>vessels and </a:t>
            </a:r>
            <a:r>
              <a:rPr lang="en-US" sz="2400" dirty="0" smtClean="0"/>
              <a:t>capillaries.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Venous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thrombosis </a:t>
            </a:r>
            <a:r>
              <a:rPr lang="en-US" sz="2400" dirty="0"/>
              <a:t>is </a:t>
            </a:r>
            <a:r>
              <a:rPr lang="en-US" sz="2400" dirty="0" smtClean="0"/>
              <a:t>common in </a:t>
            </a:r>
            <a:r>
              <a:rPr lang="en-US" sz="2400" dirty="0"/>
              <a:t>patients with COVID-19 admitted to the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ICU</a:t>
            </a:r>
            <a:r>
              <a:rPr lang="en-US" sz="2400" dirty="0"/>
              <a:t>, </a:t>
            </a:r>
            <a:r>
              <a:rPr lang="en-US" sz="2400" dirty="0" smtClean="0"/>
              <a:t>with reported </a:t>
            </a:r>
            <a:r>
              <a:rPr lang="en-US" sz="2400" dirty="0"/>
              <a:t>incidence rates as high as 15% to 28</a:t>
            </a:r>
            <a:r>
              <a:rPr lang="en-US" sz="2400" dirty="0" smtClean="0"/>
              <a:t>%.</a:t>
            </a:r>
          </a:p>
          <a:p>
            <a:pPr marL="0" indent="0">
              <a:buNone/>
            </a:pPr>
            <a:r>
              <a:rPr lang="en-US" sz="2400" dirty="0" smtClean="0"/>
              <a:t> In </a:t>
            </a:r>
            <a:r>
              <a:rPr lang="en-US" sz="2400" dirty="0"/>
              <a:t>hospitalized </a:t>
            </a:r>
            <a:r>
              <a:rPr lang="en-US" sz="2400" dirty="0" smtClean="0"/>
              <a:t>COVID-19 patients </a:t>
            </a:r>
            <a:r>
              <a:rPr lang="en-US" sz="2400" dirty="0"/>
              <a:t>with VTE,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DVT</a:t>
            </a:r>
            <a:r>
              <a:rPr lang="en-US" sz="2400" dirty="0"/>
              <a:t> appears to be more </a:t>
            </a:r>
            <a:r>
              <a:rPr lang="en-US" sz="2400" dirty="0" smtClean="0"/>
              <a:t>common than </a:t>
            </a:r>
            <a:r>
              <a:rPr lang="en-US" sz="2400" dirty="0"/>
              <a:t>pulmonary embolism (PE</a:t>
            </a:r>
            <a:r>
              <a:rPr lang="en-US" sz="2400" dirty="0" smtClean="0"/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90606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coffenet-arad\Desktop\New folder (4)\20231119_03134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70" y="0"/>
            <a:ext cx="91972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6518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coffenet-arad\Desktop\New folder (4)\20231119_0313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72"/>
            <a:ext cx="6264696" cy="666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906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Adults </a:t>
            </a:r>
            <a:r>
              <a:rPr lang="en-US" sz="2000" b="1" dirty="0"/>
              <a:t>at Higher Risk for Influenza-Related Complications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Persons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aged 65 </a:t>
            </a:r>
            <a:r>
              <a:rPr lang="en-US" sz="2000" dirty="0"/>
              <a:t>years or older</a:t>
            </a:r>
          </a:p>
          <a:p>
            <a:r>
              <a:rPr lang="en-US" sz="2000" dirty="0"/>
              <a:t>Women who will be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pregnant</a:t>
            </a:r>
            <a:r>
              <a:rPr lang="en-US" sz="2000" dirty="0"/>
              <a:t> during the influenza season</a:t>
            </a:r>
          </a:p>
          <a:p>
            <a:r>
              <a:rPr lang="en-US" sz="2000" dirty="0"/>
              <a:t>Persons with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chronic</a:t>
            </a:r>
            <a:r>
              <a:rPr lang="en-US" sz="2000" dirty="0"/>
              <a:t> pulmonary (including asthma), cardiovascular, renal,</a:t>
            </a:r>
          </a:p>
          <a:p>
            <a:r>
              <a:rPr lang="en-US" sz="2000" dirty="0"/>
              <a:t>hepatic, hematologic, or metabolic disorders (including diabetes mellitus)</a:t>
            </a:r>
          </a:p>
          <a:p>
            <a:r>
              <a:rPr lang="en-US" sz="2000" dirty="0"/>
              <a:t>Persons who have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immunosuppression</a:t>
            </a:r>
            <a:r>
              <a:rPr lang="en-US" sz="2000" dirty="0"/>
              <a:t> (including immunosuppression due </a:t>
            </a:r>
            <a:r>
              <a:rPr lang="en-US" sz="2000" dirty="0" smtClean="0"/>
              <a:t>to medication </a:t>
            </a:r>
            <a:r>
              <a:rPr lang="en-US" sz="2000" dirty="0"/>
              <a:t>or human immunodeficiency virus infection)</a:t>
            </a:r>
          </a:p>
          <a:p>
            <a:r>
              <a:rPr lang="en-US" sz="2000" dirty="0"/>
              <a:t>Persons with any condition that can compromise respiratory function or </a:t>
            </a:r>
            <a:r>
              <a:rPr lang="en-US" sz="2000" dirty="0" smtClean="0"/>
              <a:t>the handling </a:t>
            </a:r>
            <a:r>
              <a:rPr lang="en-US" sz="2000" dirty="0"/>
              <a:t>of respiratory secretions or increase the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risk of aspiration</a:t>
            </a:r>
            <a:r>
              <a:rPr lang="en-US" sz="2000" dirty="0"/>
              <a:t>.</a:t>
            </a:r>
          </a:p>
          <a:p>
            <a:r>
              <a:rPr lang="en-US" sz="2000" dirty="0"/>
              <a:t>Persons with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obesity</a:t>
            </a:r>
            <a:r>
              <a:rPr lang="en-US" sz="2000" dirty="0"/>
              <a:t>, defined as a body mass index greater than 40</a:t>
            </a:r>
          </a:p>
          <a:p>
            <a:r>
              <a:rPr lang="en-US" sz="2000" dirty="0"/>
              <a:t>Residents of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nursing homes </a:t>
            </a:r>
            <a:r>
              <a:rPr lang="en-US" sz="2000" dirty="0"/>
              <a:t>and other chronic-care facilities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Complications of Influenza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Pulmonary </a:t>
            </a:r>
            <a:r>
              <a:rPr lang="en-US" sz="2400" b="1" dirty="0" smtClean="0"/>
              <a:t>Complications</a:t>
            </a:r>
          </a:p>
          <a:p>
            <a:endParaRPr lang="en-US" sz="2400" b="1" dirty="0" smtClean="0"/>
          </a:p>
          <a:p>
            <a:r>
              <a:rPr lang="en-US" sz="2400" b="1" dirty="0" err="1" smtClean="0"/>
              <a:t>Nonpulmonary</a:t>
            </a:r>
            <a:r>
              <a:rPr lang="en-US" sz="2400" b="1" dirty="0" smtClean="0"/>
              <a:t> Complications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Myositis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Cardiac </a:t>
            </a:r>
            <a:r>
              <a:rPr lang="en-US" sz="2400" dirty="0" smtClean="0"/>
              <a:t>Complications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Toxic Shock </a:t>
            </a:r>
            <a:r>
              <a:rPr lang="en-US" sz="2400" dirty="0" smtClean="0"/>
              <a:t>Syndrome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Central Nervous </a:t>
            </a:r>
            <a:r>
              <a:rPr lang="en-US" sz="2400" dirty="0" smtClean="0"/>
              <a:t>Complications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Reye Syndrome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Pulmonary Complications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Two </a:t>
            </a:r>
            <a:r>
              <a:rPr lang="en-US" sz="2400" dirty="0"/>
              <a:t>manifestations of pneumonia associated with influenza are </a:t>
            </a:r>
            <a:r>
              <a:rPr lang="en-US" sz="2400" dirty="0" smtClean="0"/>
              <a:t>well recognized: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400" dirty="0"/>
              <a:t>primary influenza viral pneumonia and secondary </a:t>
            </a:r>
            <a:r>
              <a:rPr lang="en-US" sz="2400" dirty="0" smtClean="0"/>
              <a:t>bacterial infection.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In </a:t>
            </a:r>
            <a:r>
              <a:rPr lang="en-US" sz="2400" dirty="0"/>
              <a:t>addition, less distinct and milder pulmonic syndromes</a:t>
            </a:r>
          </a:p>
          <a:p>
            <a:pPr marL="0" indent="0">
              <a:buNone/>
            </a:pPr>
            <a:r>
              <a:rPr lang="en-US" sz="2400" dirty="0"/>
              <a:t>often occur during an outbreak of influenza that may represent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tracheobronchitis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localized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viral pneumonia</a:t>
            </a:r>
            <a:r>
              <a:rPr lang="en-US" sz="2400" dirty="0"/>
              <a:t>, or possibly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mixed </a:t>
            </a:r>
            <a:r>
              <a:rPr lang="en-US" sz="2400" dirty="0"/>
              <a:t>viral </a:t>
            </a:r>
            <a:r>
              <a:rPr lang="en-US" sz="2400" dirty="0" smtClean="0"/>
              <a:t>and bacterial </a:t>
            </a:r>
            <a:r>
              <a:rPr lang="en-US" sz="2400" dirty="0"/>
              <a:t>pneumonia.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Primary Influenza Viral Pneumonia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primary </a:t>
            </a:r>
            <a:r>
              <a:rPr lang="en-US" sz="2400" dirty="0" smtClean="0"/>
              <a:t>influenza viral </a:t>
            </a:r>
            <a:r>
              <a:rPr lang="en-US" sz="2400" dirty="0"/>
              <a:t>pneumonia has occurred predominantly among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persons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with cardiovascular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disease</a:t>
            </a:r>
            <a:r>
              <a:rPr lang="en-US" sz="2400" dirty="0"/>
              <a:t>, especially rheumatic heart disease with </a:t>
            </a:r>
            <a:r>
              <a:rPr lang="en-US" sz="2400" dirty="0" smtClean="0"/>
              <a:t>mitral stenosis</a:t>
            </a:r>
            <a:r>
              <a:rPr lang="en-US" sz="2400" dirty="0"/>
              <a:t>, and to a lesser extent in others with chronic </a:t>
            </a:r>
            <a:r>
              <a:rPr lang="en-US" sz="2400" dirty="0" smtClean="0"/>
              <a:t>cardiovascular and </a:t>
            </a:r>
            <a:r>
              <a:rPr lang="en-US" sz="2400" dirty="0"/>
              <a:t>pulmonary disorders.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illness begins with a typical onset of</a:t>
            </a:r>
          </a:p>
          <a:p>
            <a:pPr marL="0" indent="0">
              <a:buNone/>
            </a:pPr>
            <a:r>
              <a:rPr lang="en-US" sz="2400" dirty="0"/>
              <a:t>influenza, followed by a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rapid progression </a:t>
            </a:r>
            <a:r>
              <a:rPr lang="en-US" sz="2400" dirty="0"/>
              <a:t>of fever, cough, dyspnea, </a:t>
            </a:r>
            <a:r>
              <a:rPr lang="en-US" sz="2400" dirty="0" smtClean="0"/>
              <a:t>and cyanosis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Primary Influenza Viral Pneumonia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Physical examination and chest radiographs reveal </a:t>
            </a:r>
            <a:r>
              <a:rPr lang="en-US" sz="2400" dirty="0" smtClean="0"/>
              <a:t>bilateral findings </a:t>
            </a:r>
            <a:r>
              <a:rPr lang="en-US" sz="2400" dirty="0"/>
              <a:t>consistent with the acute respiratory </a:t>
            </a:r>
            <a:r>
              <a:rPr lang="en-US" sz="2400" dirty="0" smtClean="0"/>
              <a:t>distress </a:t>
            </a:r>
            <a:r>
              <a:rPr lang="en-US" sz="2400" dirty="0"/>
              <a:t>syndrome but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no consolidation</a:t>
            </a:r>
            <a:r>
              <a:rPr lang="en-US" sz="2400" dirty="0"/>
              <a:t>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Blood </a:t>
            </a:r>
            <a:r>
              <a:rPr lang="en-US" sz="2400" dirty="0"/>
              <a:t>gas studies show marked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hypoxia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Gram stain </a:t>
            </a:r>
            <a:r>
              <a:rPr lang="en-US" sz="2400" dirty="0" smtClean="0"/>
              <a:t>of the </a:t>
            </a:r>
            <a:r>
              <a:rPr lang="en-US" sz="2400" dirty="0"/>
              <a:t>sputum fails to reveal significant bacteria</a:t>
            </a:r>
            <a:r>
              <a:rPr lang="en-US" sz="2400" dirty="0" smtClean="0"/>
              <a:t>,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400" dirty="0"/>
              <a:t>and bacterial </a:t>
            </a:r>
            <a:r>
              <a:rPr lang="en-US" sz="2400" dirty="0" smtClean="0"/>
              <a:t>culture yields </a:t>
            </a:r>
            <a:r>
              <a:rPr lang="en-US" sz="2400" dirty="0"/>
              <a:t>sparse growth of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normal flora</a:t>
            </a:r>
            <a:r>
              <a:rPr lang="en-US" sz="2400" dirty="0"/>
              <a:t>, whereas viral cultures yield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high titers </a:t>
            </a:r>
            <a:r>
              <a:rPr lang="en-US" sz="2400" dirty="0"/>
              <a:t>of influenza A virus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400" dirty="0"/>
              <a:t>Such patients do not respond to antibiotics,</a:t>
            </a:r>
          </a:p>
          <a:p>
            <a:pPr marL="0" indent="0">
              <a:buNone/>
            </a:pPr>
            <a:r>
              <a:rPr lang="en-US" sz="2400" dirty="0"/>
              <a:t>and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mortality is high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Secondary Bacterial Pneumonia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The patient has a classic influenza illness followed by </a:t>
            </a:r>
            <a:r>
              <a:rPr lang="en-US" sz="2400" dirty="0" smtClean="0"/>
              <a:t>a period </a:t>
            </a:r>
            <a:r>
              <a:rPr lang="en-US" sz="2400" dirty="0"/>
              <a:t>of improvement lasting usually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to 14 days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Recrudescence of fever </a:t>
            </a:r>
            <a:r>
              <a:rPr lang="en-US" sz="2400" dirty="0"/>
              <a:t>is associated with symptoms and signs of bacterial </a:t>
            </a:r>
            <a:r>
              <a:rPr lang="en-US" sz="2400" dirty="0" smtClean="0"/>
              <a:t>pneumonia such </a:t>
            </a:r>
            <a:r>
              <a:rPr lang="en-US" sz="2400" dirty="0"/>
              <a:t>as cough, sputum production, and an area of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consolidation</a:t>
            </a:r>
            <a:r>
              <a:rPr lang="en-US" sz="2400" dirty="0"/>
              <a:t> </a:t>
            </a:r>
            <a:r>
              <a:rPr lang="en-US" sz="2400" dirty="0" smtClean="0"/>
              <a:t>detected at </a:t>
            </a:r>
            <a:r>
              <a:rPr lang="en-US" sz="2400" dirty="0"/>
              <a:t>physical examination and on a chest radiograph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The two </a:t>
            </a:r>
            <a:r>
              <a:rPr lang="en-US" sz="2400" dirty="0" smtClean="0"/>
              <a:t>pathogens that </a:t>
            </a:r>
            <a:r>
              <a:rPr lang="en-US" sz="2400" dirty="0"/>
              <a:t>are currently most commonly associated with influenza are </a:t>
            </a:r>
            <a:r>
              <a:rPr lang="en-US" sz="24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Streptococcus </a:t>
            </a:r>
            <a:r>
              <a:rPr lang="en-US" sz="2400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pneumoniae</a:t>
            </a:r>
            <a:r>
              <a:rPr lang="en-US" sz="24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/>
              <a:t>and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Staphylococcus aureus</a:t>
            </a:r>
            <a:r>
              <a:rPr lang="en-US" sz="2400" i="1" dirty="0"/>
              <a:t>, </a:t>
            </a:r>
            <a:r>
              <a:rPr lang="en-US" sz="2400" dirty="0"/>
              <a:t>which is otherwise </a:t>
            </a:r>
            <a:r>
              <a:rPr lang="en-US" sz="2400" dirty="0" smtClean="0"/>
              <a:t>an uncommon </a:t>
            </a:r>
            <a:r>
              <a:rPr lang="en-US" sz="2400" dirty="0"/>
              <a:t>cause of community-acquired pneumonia.</a:t>
            </a:r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 addition,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milder forms </a:t>
            </a:r>
            <a:r>
              <a:rPr lang="en-US" sz="2400" dirty="0" smtClean="0"/>
              <a:t>of influenza </a:t>
            </a:r>
            <a:r>
              <a:rPr lang="en-US" sz="2400" dirty="0"/>
              <a:t>viral pneumonia involving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only one lobe or segment </a:t>
            </a:r>
            <a:r>
              <a:rPr lang="en-US" sz="2400" dirty="0"/>
              <a:t>have </a:t>
            </a:r>
            <a:r>
              <a:rPr lang="en-US" sz="2400" dirty="0" smtClean="0"/>
              <a:t>been described, </a:t>
            </a:r>
            <a:r>
              <a:rPr lang="en-US" sz="2400" dirty="0"/>
              <a:t>and that are more </a:t>
            </a:r>
            <a:r>
              <a:rPr lang="en-US" sz="2400" dirty="0" smtClean="0"/>
              <a:t>likely to </a:t>
            </a:r>
            <a:r>
              <a:rPr lang="en-US" sz="2400" dirty="0"/>
              <a:t>be confused with pneumonia caused by </a:t>
            </a:r>
            <a:r>
              <a:rPr lang="en-US" sz="2400" i="1" dirty="0">
                <a:solidFill>
                  <a:schemeClr val="accent6">
                    <a:lumMod val="75000"/>
                  </a:schemeClr>
                </a:solidFill>
              </a:rPr>
              <a:t>Mycoplasma </a:t>
            </a:r>
            <a:r>
              <a:rPr lang="en-US" sz="2400" i="1" dirty="0" err="1" smtClean="0">
                <a:solidFill>
                  <a:schemeClr val="accent6">
                    <a:lumMod val="75000"/>
                  </a:schemeClr>
                </a:solidFill>
              </a:rPr>
              <a:t>pneumoniae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Some </a:t>
            </a:r>
            <a:r>
              <a:rPr lang="en-US" sz="2400" dirty="0"/>
              <a:t>studies </a:t>
            </a:r>
            <a:r>
              <a:rPr lang="en-US" sz="2400" dirty="0" smtClean="0"/>
              <a:t>have suggested </a:t>
            </a:r>
            <a:r>
              <a:rPr lang="en-US" sz="2400" dirty="0"/>
              <a:t>that elevated levels of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procalcitonin</a:t>
            </a:r>
            <a:r>
              <a:rPr lang="en-US" sz="2400" dirty="0"/>
              <a:t> or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C-reactive</a:t>
            </a:r>
            <a:r>
              <a:rPr lang="en-US" sz="2400" dirty="0"/>
              <a:t> protein </a:t>
            </a:r>
            <a:r>
              <a:rPr lang="en-US" sz="2400" dirty="0" smtClean="0"/>
              <a:t>can be </a:t>
            </a:r>
            <a:r>
              <a:rPr lang="en-US" sz="2400" dirty="0"/>
              <a:t>helpful in distinguishing secondary bacterial from primary </a:t>
            </a:r>
            <a:r>
              <a:rPr lang="en-US" sz="2400" dirty="0" smtClean="0"/>
              <a:t>viral Pneumonia.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0222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597</TotalTime>
  <Words>1505</Words>
  <Application>Microsoft Office PowerPoint</Application>
  <PresentationFormat>On-screen Show (4:3)</PresentationFormat>
  <Paragraphs>169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Constantia</vt:lpstr>
      <vt:lpstr>Wingdings</vt:lpstr>
      <vt:lpstr>Wingdings 2</vt:lpstr>
      <vt:lpstr>Flow</vt:lpstr>
      <vt:lpstr>Influenza anb covid 19 Complications</vt:lpstr>
      <vt:lpstr>Influenza Complications</vt:lpstr>
      <vt:lpstr>PowerPoint Presentation</vt:lpstr>
      <vt:lpstr>Complications of Influenza</vt:lpstr>
      <vt:lpstr>Pulmonary Complications</vt:lpstr>
      <vt:lpstr>Primary Influenza Viral Pneumonia</vt:lpstr>
      <vt:lpstr>Primary Influenza Viral Pneumonia</vt:lpstr>
      <vt:lpstr>Secondary Bacterial Pneumonia</vt:lpstr>
      <vt:lpstr>PowerPoint Presentation</vt:lpstr>
      <vt:lpstr>Pulmonary Complications in Immunosuppressed Patients</vt:lpstr>
      <vt:lpstr>Other Pulmonary Complications</vt:lpstr>
      <vt:lpstr>Nonpulmonary Complications</vt:lpstr>
      <vt:lpstr>Myositis</vt:lpstr>
      <vt:lpstr>Cardiac Complications</vt:lpstr>
      <vt:lpstr>Toxic Shock Syndrome</vt:lpstr>
      <vt:lpstr>Central Nervous Complications</vt:lpstr>
      <vt:lpstr>Reye Syndrome</vt:lpstr>
      <vt:lpstr>PowerPoint Presentation</vt:lpstr>
      <vt:lpstr>Complications from COVID-19 </vt:lpstr>
      <vt:lpstr>Complications from COVID-19 </vt:lpstr>
      <vt:lpstr>PowerPoint Presentation</vt:lpstr>
      <vt:lpstr>PowerPoint Presentation</vt:lpstr>
      <vt:lpstr>Sequelae in the respiratory system </vt:lpstr>
      <vt:lpstr>Sequelae in the cardiovascular system </vt:lpstr>
      <vt:lpstr>Thrombosis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Influenza Viruses</dc:title>
  <dc:creator>coffenet-arad</dc:creator>
  <cp:lastModifiedBy>1</cp:lastModifiedBy>
  <cp:revision>58</cp:revision>
  <dcterms:created xsi:type="dcterms:W3CDTF">2023-11-17T22:16:52Z</dcterms:created>
  <dcterms:modified xsi:type="dcterms:W3CDTF">2023-11-22T06:31:55Z</dcterms:modified>
</cp:coreProperties>
</file>