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29" r:id="rId2"/>
    <p:sldId id="272" r:id="rId3"/>
    <p:sldId id="326" r:id="rId4"/>
    <p:sldId id="322" r:id="rId5"/>
    <p:sldId id="307" r:id="rId6"/>
    <p:sldId id="327" r:id="rId7"/>
    <p:sldId id="284" r:id="rId8"/>
    <p:sldId id="285" r:id="rId9"/>
    <p:sldId id="289" r:id="rId10"/>
    <p:sldId id="290" r:id="rId11"/>
    <p:sldId id="294" r:id="rId12"/>
    <p:sldId id="295" r:id="rId13"/>
    <p:sldId id="296" r:id="rId14"/>
    <p:sldId id="297" r:id="rId15"/>
    <p:sldId id="308" r:id="rId16"/>
    <p:sldId id="335" r:id="rId17"/>
    <p:sldId id="330" r:id="rId18"/>
    <p:sldId id="371" r:id="rId19"/>
    <p:sldId id="372" r:id="rId20"/>
    <p:sldId id="336" r:id="rId21"/>
    <p:sldId id="373" r:id="rId22"/>
    <p:sldId id="337" r:id="rId23"/>
    <p:sldId id="338" r:id="rId24"/>
    <p:sldId id="339" r:id="rId25"/>
    <p:sldId id="340" r:id="rId26"/>
    <p:sldId id="341" r:id="rId27"/>
    <p:sldId id="342" r:id="rId28"/>
    <p:sldId id="343" r:id="rId29"/>
    <p:sldId id="345" r:id="rId30"/>
    <p:sldId id="344" r:id="rId31"/>
    <p:sldId id="346" r:id="rId32"/>
    <p:sldId id="347" r:id="rId33"/>
    <p:sldId id="352" r:id="rId34"/>
    <p:sldId id="351" r:id="rId35"/>
    <p:sldId id="348" r:id="rId36"/>
    <p:sldId id="349" r:id="rId37"/>
    <p:sldId id="350" r:id="rId38"/>
    <p:sldId id="353" r:id="rId39"/>
    <p:sldId id="354" r:id="rId40"/>
    <p:sldId id="355" r:id="rId41"/>
    <p:sldId id="356" r:id="rId42"/>
    <p:sldId id="357" r:id="rId43"/>
    <p:sldId id="358" r:id="rId44"/>
    <p:sldId id="359" r:id="rId45"/>
    <p:sldId id="370" r:id="rId46"/>
    <p:sldId id="364" r:id="rId47"/>
    <p:sldId id="365" r:id="rId48"/>
    <p:sldId id="366" r:id="rId49"/>
    <p:sldId id="367" r:id="rId50"/>
    <p:sldId id="368" r:id="rId51"/>
    <p:sldId id="374" r:id="rId52"/>
    <p:sldId id="375" r:id="rId53"/>
    <p:sldId id="369" r:id="rId54"/>
    <p:sldId id="32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397"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3BD9B3-858B-4DD2-85EA-09495D936145}" type="datetimeFigureOut">
              <a:rPr lang="en-US" smtClean="0"/>
              <a:t>11/18/2023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65F67E-6E5C-4FEA-9D30-3867A740D78E}" type="slidenum">
              <a:rPr lang="en-US" smtClean="0"/>
              <a:t>‹#›</a:t>
            </a:fld>
            <a:endParaRPr lang="en-US"/>
          </a:p>
        </p:txBody>
      </p:sp>
    </p:spTree>
    <p:extLst>
      <p:ext uri="{BB962C8B-B14F-4D97-AF65-F5344CB8AC3E}">
        <p14:creationId xmlns:p14="http://schemas.microsoft.com/office/powerpoint/2010/main" val="98941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5F67E-6E5C-4FEA-9D30-3867A740D78E}" type="slidenum">
              <a:rPr lang="en-US" smtClean="0"/>
              <a:t>31</a:t>
            </a:fld>
            <a:endParaRPr lang="en-US"/>
          </a:p>
        </p:txBody>
      </p:sp>
    </p:spTree>
    <p:extLst>
      <p:ext uri="{BB962C8B-B14F-4D97-AF65-F5344CB8AC3E}">
        <p14:creationId xmlns:p14="http://schemas.microsoft.com/office/powerpoint/2010/main" val="224572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5F67E-6E5C-4FEA-9D30-3867A740D78E}" type="slidenum">
              <a:rPr lang="en-US" smtClean="0"/>
              <a:t>50</a:t>
            </a:fld>
            <a:endParaRPr lang="en-US"/>
          </a:p>
        </p:txBody>
      </p:sp>
    </p:spTree>
    <p:extLst>
      <p:ext uri="{BB962C8B-B14F-4D97-AF65-F5344CB8AC3E}">
        <p14:creationId xmlns:p14="http://schemas.microsoft.com/office/powerpoint/2010/main" val="382025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70C0"/>
                </a:solidFill>
              </a:rPr>
              <a:t>treatment for influenza and</a:t>
            </a:r>
            <a:br>
              <a:rPr lang="en-US" dirty="0" smtClean="0">
                <a:solidFill>
                  <a:srgbClr val="0070C0"/>
                </a:solidFill>
              </a:rPr>
            </a:br>
            <a:r>
              <a:rPr lang="en-US" dirty="0" smtClean="0">
                <a:solidFill>
                  <a:srgbClr val="0070C0"/>
                </a:solidFill>
              </a:rPr>
              <a:t>Covid-19</a:t>
            </a:r>
            <a:endParaRPr lang="en-US" dirty="0">
              <a:solidFill>
                <a:srgbClr val="0070C0"/>
              </a:solidFill>
            </a:endParaRPr>
          </a:p>
        </p:txBody>
      </p:sp>
    </p:spTree>
    <p:extLst>
      <p:ext uri="{BB962C8B-B14F-4D97-AF65-F5344CB8AC3E}">
        <p14:creationId xmlns:p14="http://schemas.microsoft.com/office/powerpoint/2010/main" val="2873827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hashemi\Desktop\ویدیو کنفرانس-الهام-اذر99\5.jf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297" y="1600200"/>
            <a:ext cx="807940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40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hashemi\Desktop\ویدیو کنفرانس-الهام-اذر99\9.jf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49571"/>
            <a:ext cx="8229600" cy="442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99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hashemi\Desktop\ویدیو کنفرانس-الهام-اذر99\10.jf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568" y="1600200"/>
            <a:ext cx="782086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8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hashemi\Desktop\ویدیو کنفرانس-الهام-اذر99\11.jf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2230" y="1600200"/>
            <a:ext cx="803953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55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hashemi\Desktop\ویدیو کنفرانس-الهام-اذر99\12.jf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1471"/>
            <a:ext cx="8229600" cy="450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03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858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322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Screenshot_۲۰۲۳۱۱۰۶_۱۸۴۷۳۵_iM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848600" cy="640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392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14600"/>
            <a:ext cx="7772400" cy="1470025"/>
          </a:xfrm>
        </p:spPr>
        <p:txBody>
          <a:bodyPr/>
          <a:lstStyle/>
          <a:p>
            <a:r>
              <a:rPr lang="en-US" dirty="0" smtClean="0">
                <a:solidFill>
                  <a:srgbClr val="C00000"/>
                </a:solidFill>
              </a:rPr>
              <a:t>Treatment of covid-19</a:t>
            </a:r>
            <a:endParaRPr lang="en-US" dirty="0">
              <a:solidFill>
                <a:srgbClr val="C00000"/>
              </a:solidFill>
            </a:endParaRPr>
          </a:p>
        </p:txBody>
      </p:sp>
    </p:spTree>
    <p:extLst>
      <p:ext uri="{BB962C8B-B14F-4D97-AF65-F5344CB8AC3E}">
        <p14:creationId xmlns:p14="http://schemas.microsoft.com/office/powerpoint/2010/main" val="2026025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14600"/>
            <a:ext cx="7772400" cy="1470025"/>
          </a:xfrm>
        </p:spPr>
        <p:txBody>
          <a:bodyPr/>
          <a:lstStyle/>
          <a:p>
            <a:r>
              <a:rPr lang="en-US" sz="6600" b="1" dirty="0" smtClean="0">
                <a:solidFill>
                  <a:srgbClr val="C00000"/>
                </a:solidFill>
              </a:rPr>
              <a:t>Antiviral</a:t>
            </a:r>
            <a:endParaRPr lang="en-US" sz="6600" b="1" dirty="0">
              <a:solidFill>
                <a:srgbClr val="C00000"/>
              </a:solidFill>
            </a:endParaRPr>
          </a:p>
        </p:txBody>
      </p:sp>
    </p:spTree>
    <p:extLst>
      <p:ext uri="{BB962C8B-B14F-4D97-AF65-F5344CB8AC3E}">
        <p14:creationId xmlns:p14="http://schemas.microsoft.com/office/powerpoint/2010/main" val="2739157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14600"/>
            <a:ext cx="7772400" cy="1470025"/>
          </a:xfrm>
        </p:spPr>
        <p:txBody>
          <a:bodyPr>
            <a:normAutofit/>
          </a:bodyPr>
          <a:lstStyle/>
          <a:p>
            <a:r>
              <a:rPr lang="en-US" sz="5400" b="1" dirty="0" err="1" smtClean="0">
                <a:solidFill>
                  <a:srgbClr val="C00000"/>
                </a:solidFill>
              </a:rPr>
              <a:t>Nirmatrelvir</a:t>
            </a:r>
            <a:r>
              <a:rPr lang="en-US" sz="5400" b="1" dirty="0" smtClean="0">
                <a:solidFill>
                  <a:srgbClr val="C00000"/>
                </a:solidFill>
              </a:rPr>
              <a:t>-ritonavir</a:t>
            </a:r>
            <a:endParaRPr lang="en-US" sz="5400" b="1" dirty="0">
              <a:solidFill>
                <a:srgbClr val="C00000"/>
              </a:solidFill>
            </a:endParaRPr>
          </a:p>
        </p:txBody>
      </p:sp>
    </p:spTree>
    <p:extLst>
      <p:ext uri="{BB962C8B-B14F-4D97-AF65-F5344CB8AC3E}">
        <p14:creationId xmlns:p14="http://schemas.microsoft.com/office/powerpoint/2010/main" val="2691922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 of influenza</a:t>
            </a:r>
            <a:endParaRPr lang="en-US" dirty="0"/>
          </a:p>
        </p:txBody>
      </p:sp>
      <p:sp>
        <p:nvSpPr>
          <p:cNvPr id="3" name="Content Placeholder 2"/>
          <p:cNvSpPr>
            <a:spLocks noGrp="1"/>
          </p:cNvSpPr>
          <p:nvPr>
            <p:ph idx="1"/>
          </p:nvPr>
        </p:nvSpPr>
        <p:spPr>
          <a:xfrm>
            <a:off x="3383868" y="1412776"/>
            <a:ext cx="5791200" cy="4525963"/>
          </a:xfrm>
        </p:spPr>
        <p:txBody>
          <a:bodyPr/>
          <a:lstStyle/>
          <a:p>
            <a:pPr>
              <a:buNone/>
            </a:pPr>
            <a:r>
              <a:rPr lang="en-US" dirty="0"/>
              <a:t>Treatment recommendations for non-complicated cases include:</a:t>
            </a:r>
          </a:p>
          <a:p>
            <a:pPr>
              <a:buNone/>
            </a:pPr>
            <a:r>
              <a:rPr lang="en-US" dirty="0" smtClean="0"/>
              <a:t>•Rest</a:t>
            </a:r>
            <a:endParaRPr lang="en-US" dirty="0"/>
          </a:p>
          <a:p>
            <a:pPr>
              <a:buNone/>
            </a:pPr>
            <a:r>
              <a:rPr lang="en-US" dirty="0" smtClean="0"/>
              <a:t>•Analgesics</a:t>
            </a:r>
            <a:endParaRPr lang="en-US" dirty="0"/>
          </a:p>
          <a:p>
            <a:pPr>
              <a:buNone/>
            </a:pPr>
            <a:r>
              <a:rPr lang="en-US" dirty="0" smtClean="0"/>
              <a:t>•Fluids</a:t>
            </a:r>
            <a:endParaRPr lang="en-US" dirty="0"/>
          </a:p>
          <a:p>
            <a:pPr>
              <a:buNone/>
            </a:pPr>
            <a:r>
              <a:rPr lang="en-US" dirty="0" smtClean="0"/>
              <a:t>•Time</a:t>
            </a:r>
            <a:endParaRPr lang="en-US" dirty="0"/>
          </a:p>
          <a:p>
            <a:endParaRPr lang="en-US" dirty="0"/>
          </a:p>
        </p:txBody>
      </p:sp>
      <p:pic>
        <p:nvPicPr>
          <p:cNvPr id="7" name="Picture 2"/>
          <p:cNvPicPr>
            <a:picLocks noChangeAspect="1" noChangeArrowheads="1"/>
          </p:cNvPicPr>
          <p:nvPr/>
        </p:nvPicPr>
        <p:blipFill>
          <a:blip r:embed="rId2"/>
          <a:srcRect/>
          <a:stretch>
            <a:fillRect/>
          </a:stretch>
        </p:blipFill>
        <p:spPr bwMode="auto">
          <a:xfrm>
            <a:off x="251520" y="1412776"/>
            <a:ext cx="3132348" cy="3810000"/>
          </a:xfrm>
          <a:prstGeom prst="rect">
            <a:avLst/>
          </a:prstGeom>
          <a:noFill/>
          <a:ln w="9525">
            <a:noFill/>
            <a:miter lim="800000"/>
            <a:headEnd/>
            <a:tailEnd/>
          </a:ln>
          <a:effectLst/>
        </p:spPr>
      </p:pic>
    </p:spTree>
    <p:extLst>
      <p:ext uri="{BB962C8B-B14F-4D97-AF65-F5344CB8AC3E}">
        <p14:creationId xmlns:p14="http://schemas.microsoft.com/office/powerpoint/2010/main" val="1319785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Screenshot_۲۰۲۳۱۱۰۳_۱۷۵۶۳۲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49022"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18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Screenshot_۲۰۲۳۱۱۰۳_۱۸۰۰۲۱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30096"/>
            <a:ext cx="8205873" cy="432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288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sz="6000" b="1" dirty="0" err="1" smtClean="0">
                <a:solidFill>
                  <a:srgbClr val="C00000"/>
                </a:solidFill>
              </a:rPr>
              <a:t>Remdesivir</a:t>
            </a:r>
            <a:endParaRPr lang="en-US" sz="6000" b="1" dirty="0">
              <a:solidFill>
                <a:srgbClr val="C00000"/>
              </a:solidFill>
            </a:endParaRPr>
          </a:p>
        </p:txBody>
      </p:sp>
    </p:spTree>
    <p:extLst>
      <p:ext uri="{BB962C8B-B14F-4D97-AF65-F5344CB8AC3E}">
        <p14:creationId xmlns:p14="http://schemas.microsoft.com/office/powerpoint/2010/main" val="105522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Screenshot_۲۰۲۳۱۱۰۶_۱۹۱۸۳۹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107178"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311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Screenshot_۲۰۲۳۱۱۰۶_۱۹۱۸۳۷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 y="1295400"/>
            <a:ext cx="9017293" cy="433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24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Screenshot_۲۰۲۳۱۱۰۶_۱۹۱۸۳۵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 y="1524000"/>
            <a:ext cx="8732741" cy="405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699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lstStyle/>
          <a:p>
            <a:r>
              <a:rPr lang="en-US" sz="5400" b="1" dirty="0" err="1" smtClean="0">
                <a:solidFill>
                  <a:srgbClr val="C00000"/>
                </a:solidFill>
              </a:rPr>
              <a:t>Molnupiravir</a:t>
            </a:r>
            <a:endParaRPr lang="en-US" sz="5400" b="1" dirty="0">
              <a:solidFill>
                <a:srgbClr val="C00000"/>
              </a:solidFill>
            </a:endParaRPr>
          </a:p>
        </p:txBody>
      </p:sp>
    </p:spTree>
    <p:extLst>
      <p:ext uri="{BB962C8B-B14F-4D97-AF65-F5344CB8AC3E}">
        <p14:creationId xmlns:p14="http://schemas.microsoft.com/office/powerpoint/2010/main" val="3330502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Screenshot_۲۰۲۳۱۱۰۶_۱۹۳۵۵۷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71453"/>
            <a:ext cx="8777820" cy="419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57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G:\Screenshot_۲۰۲۳۱۱۰۶_۱۹۳۶۰۱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8" y="1143000"/>
            <a:ext cx="8768864"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91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22238"/>
          </a:xfrm>
        </p:spPr>
        <p:txBody>
          <a:bodyPr>
            <a:normAutofit fontScale="90000"/>
          </a:bodyPr>
          <a:lstStyle/>
          <a:p>
            <a:r>
              <a:rPr lang="en-US" sz="5400" b="1" dirty="0" smtClean="0">
                <a:solidFill>
                  <a:srgbClr val="C00000"/>
                </a:solidFill>
              </a:rPr>
              <a:t>Corticosteroid</a:t>
            </a:r>
            <a:endParaRPr lang="en-US" sz="5400" b="1" dirty="0">
              <a:solidFill>
                <a:srgbClr val="C00000"/>
              </a:solidFill>
            </a:endParaRPr>
          </a:p>
        </p:txBody>
      </p:sp>
    </p:spTree>
    <p:extLst>
      <p:ext uri="{BB962C8B-B14F-4D97-AF65-F5344CB8AC3E}">
        <p14:creationId xmlns:p14="http://schemas.microsoft.com/office/powerpoint/2010/main" val="17421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Antiviral treatment also can be considered for any previously healthy</a:t>
            </a:r>
            <a:r>
              <a:rPr lang="fa-IR" dirty="0" smtClean="0"/>
              <a:t>,</a:t>
            </a:r>
            <a:r>
              <a:rPr lang="en-US" dirty="0" smtClean="0"/>
              <a:t>symptomatic outpatient not at high risk for influenza complication</a:t>
            </a:r>
            <a:r>
              <a:rPr lang="fa-IR" dirty="0" smtClean="0"/>
              <a:t>,</a:t>
            </a:r>
            <a:r>
              <a:rPr lang="en-US" dirty="0" smtClean="0"/>
              <a:t>who is diagnosed with confirmed or suspected influenza</a:t>
            </a:r>
            <a:r>
              <a:rPr lang="fa-IR" dirty="0" smtClean="0"/>
              <a:t>,</a:t>
            </a:r>
            <a:r>
              <a:rPr lang="en-US" dirty="0" smtClean="0"/>
              <a:t>on the </a:t>
            </a:r>
            <a:r>
              <a:rPr lang="en-US" dirty="0" smtClean="0">
                <a:solidFill>
                  <a:srgbClr val="FF0000"/>
                </a:solidFill>
              </a:rPr>
              <a:t>basis of clinical judgment</a:t>
            </a:r>
            <a:r>
              <a:rPr lang="fa-IR" dirty="0" smtClean="0"/>
              <a:t>,</a:t>
            </a:r>
            <a:r>
              <a:rPr lang="en-US" dirty="0" smtClean="0"/>
              <a:t>if treatment can be initiated within 48 hours of illness onset.</a:t>
            </a:r>
            <a:endParaRPr lang="en-US" dirty="0"/>
          </a:p>
        </p:txBody>
      </p:sp>
    </p:spTree>
    <p:extLst>
      <p:ext uri="{BB962C8B-B14F-4D97-AF65-F5344CB8AC3E}">
        <p14:creationId xmlns:p14="http://schemas.microsoft.com/office/powerpoint/2010/main" val="3297575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Screenshot_۲۰۲۳۱۱۰۳_۱۷۵۰۰۱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 y="905256"/>
            <a:ext cx="9093628" cy="490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286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Screenshot_۲۰۲۳۱۱۰۳_۱۷۵۰۴۲_Sli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0" y="990600"/>
            <a:ext cx="9123470" cy="494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7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a:bodyPr>
          <a:lstStyle/>
          <a:p>
            <a:r>
              <a:rPr lang="en-US" sz="5400" b="1" dirty="0" err="1" smtClean="0">
                <a:solidFill>
                  <a:srgbClr val="C00000"/>
                </a:solidFill>
              </a:rPr>
              <a:t>Baricitinib</a:t>
            </a:r>
            <a:endParaRPr lang="en-US" sz="5400" b="1" dirty="0">
              <a:solidFill>
                <a:srgbClr val="C00000"/>
              </a:solidFill>
            </a:endParaRPr>
          </a:p>
        </p:txBody>
      </p:sp>
    </p:spTree>
    <p:extLst>
      <p:ext uri="{BB962C8B-B14F-4D97-AF65-F5344CB8AC3E}">
        <p14:creationId xmlns:p14="http://schemas.microsoft.com/office/powerpoint/2010/main" val="3226203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Screenshot_۲۰۲۳۱۱۰۳_۱۸۰۵۴۷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839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568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Screenshot_۲۰۲۳۱۱۰۳_۱۸۰۶۰۲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570707"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271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Screenshot_۲۰۲۳۱۱۰۶_۰۹۵۵۱۳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419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307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Screenshot_۲۰۲۳۱۱۰۶_۰۹۵۵۲۳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9200" cy="493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30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Screenshot_۲۰۲۳۱۱۰۶_۰۹۵۵۰۹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64" y="1143000"/>
            <a:ext cx="9020468" cy="448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60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normAutofit/>
          </a:bodyPr>
          <a:lstStyle/>
          <a:p>
            <a:r>
              <a:rPr lang="en-US" sz="5400" b="1" dirty="0" smtClean="0">
                <a:solidFill>
                  <a:srgbClr val="C00000"/>
                </a:solidFill>
              </a:rPr>
              <a:t>IL-6 inhibitor</a:t>
            </a:r>
            <a:endParaRPr lang="en-US" sz="5400" b="1" dirty="0">
              <a:solidFill>
                <a:srgbClr val="C00000"/>
              </a:solidFill>
            </a:endParaRPr>
          </a:p>
        </p:txBody>
      </p:sp>
    </p:spTree>
    <p:extLst>
      <p:ext uri="{BB962C8B-B14F-4D97-AF65-F5344CB8AC3E}">
        <p14:creationId xmlns:p14="http://schemas.microsoft.com/office/powerpoint/2010/main" val="3231384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Screenshot_۲۰۲۳۱۱۰۳_۱۸۰۷۲۲_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45309" cy="418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96000"/>
          </a:xfrm>
        </p:spPr>
        <p:txBody>
          <a:bodyPr/>
          <a:lstStyle/>
          <a:p>
            <a:r>
              <a:rPr lang="en-US" dirty="0" smtClean="0">
                <a:solidFill>
                  <a:srgbClr val="FF0000"/>
                </a:solidFill>
              </a:rPr>
              <a:t>Antiviral treatment is recommended as soon as possible for any patient with suspected or confirmed influenza who:</a:t>
            </a:r>
          </a:p>
          <a:p>
            <a:r>
              <a:rPr lang="en-US" dirty="0" smtClean="0"/>
              <a:t>Is hospitalized</a:t>
            </a:r>
          </a:p>
          <a:p>
            <a:r>
              <a:rPr lang="en-US" dirty="0" smtClean="0"/>
              <a:t>Has severe complicated or progressive illness or </a:t>
            </a:r>
          </a:p>
          <a:p>
            <a:r>
              <a:rPr lang="en-US" dirty="0" smtClean="0"/>
              <a:t>Is at higher risk for influenza complications.</a:t>
            </a:r>
            <a:endParaRPr lang="en-US" dirty="0"/>
          </a:p>
        </p:txBody>
      </p:sp>
    </p:spTree>
    <p:extLst>
      <p:ext uri="{BB962C8B-B14F-4D97-AF65-F5344CB8AC3E}">
        <p14:creationId xmlns:p14="http://schemas.microsoft.com/office/powerpoint/2010/main" val="483558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839200" cy="4648200"/>
          </a:xfrm>
        </p:spPr>
        <p:txBody>
          <a:bodyPr>
            <a:normAutofit fontScale="90000"/>
          </a:bodyPr>
          <a:lstStyle/>
          <a:p>
            <a:pPr algn="l"/>
            <a:r>
              <a:rPr lang="en-US" sz="6000" dirty="0" smtClean="0">
                <a:solidFill>
                  <a:srgbClr val="000000"/>
                </a:solidFill>
                <a:latin typeface="Times New Roman"/>
              </a:rPr>
              <a:t>.</a:t>
            </a:r>
            <a:r>
              <a:rPr lang="en-US" sz="2400" dirty="0" smtClean="0">
                <a:solidFill>
                  <a:srgbClr val="000000"/>
                </a:solidFill>
                <a:latin typeface="Times New Roman"/>
              </a:rPr>
              <a:t>Interleukin </a:t>
            </a:r>
            <a:r>
              <a:rPr lang="en-US" sz="2400" dirty="0">
                <a:solidFill>
                  <a:srgbClr val="000000"/>
                </a:solidFill>
                <a:latin typeface="Times New Roman"/>
              </a:rPr>
              <a:t>(IL)-6 is a pleiotropic, </a:t>
            </a:r>
            <a:r>
              <a:rPr lang="en-US" sz="2400" dirty="0" err="1">
                <a:solidFill>
                  <a:srgbClr val="000000"/>
                </a:solidFill>
                <a:latin typeface="Times New Roman"/>
              </a:rPr>
              <a:t>proinflammatory</a:t>
            </a:r>
            <a:r>
              <a:rPr lang="en-US" sz="2400" dirty="0">
                <a:solidFill>
                  <a:srgbClr val="000000"/>
                </a:solidFill>
                <a:latin typeface="Times New Roman"/>
              </a:rPr>
              <a:t> cytokine produced by a variety of cell types, including lymphocytes, monocytes, and fibroblasts</a:t>
            </a:r>
            <a:r>
              <a:rPr lang="en-US" sz="2400" dirty="0" smtClean="0">
                <a:solidFill>
                  <a:srgbClr val="000000"/>
                </a:solidFill>
                <a:latin typeface="Times New Roman"/>
              </a:rPr>
              <a:t>.</a:t>
            </a:r>
            <a:br>
              <a:rPr lang="en-US" sz="2400" dirty="0" smtClean="0">
                <a:solidFill>
                  <a:srgbClr val="000000"/>
                </a:solidFill>
                <a:latin typeface="Times New Roman"/>
              </a:rPr>
            </a:br>
            <a:r>
              <a:rPr lang="en-US" sz="6000" dirty="0" smtClean="0">
                <a:solidFill>
                  <a:srgbClr val="000000"/>
                </a:solidFill>
                <a:latin typeface="Times New Roman"/>
              </a:rPr>
              <a:t>.</a:t>
            </a:r>
            <a:r>
              <a:rPr lang="en-US" sz="2400" dirty="0" smtClean="0">
                <a:solidFill>
                  <a:srgbClr val="000000"/>
                </a:solidFill>
                <a:latin typeface="Times New Roman"/>
              </a:rPr>
              <a:t>Infection </a:t>
            </a:r>
            <a:r>
              <a:rPr lang="en-US" sz="2400" dirty="0">
                <a:solidFill>
                  <a:srgbClr val="000000"/>
                </a:solidFill>
                <a:latin typeface="Times New Roman"/>
              </a:rPr>
              <a:t>by SARS-</a:t>
            </a:r>
            <a:r>
              <a:rPr lang="en-US" sz="2400" dirty="0" err="1">
                <a:solidFill>
                  <a:srgbClr val="000000"/>
                </a:solidFill>
                <a:latin typeface="Times New Roman"/>
              </a:rPr>
              <a:t>CoV</a:t>
            </a:r>
            <a:r>
              <a:rPr lang="en-US" sz="2400" dirty="0">
                <a:solidFill>
                  <a:srgbClr val="000000"/>
                </a:solidFill>
                <a:latin typeface="Times New Roman"/>
              </a:rPr>
              <a:t> induces a dose-dependent production of IL-6 from bronchial epithelial cells</a:t>
            </a:r>
            <a:r>
              <a:rPr lang="en-US" sz="2400" dirty="0" smtClean="0">
                <a:solidFill>
                  <a:srgbClr val="000000"/>
                </a:solidFill>
                <a:latin typeface="Times New Roman"/>
              </a:rPr>
              <a:t>.</a:t>
            </a:r>
            <a:br>
              <a:rPr lang="en-US" sz="2400" dirty="0" smtClean="0">
                <a:solidFill>
                  <a:srgbClr val="000000"/>
                </a:solidFill>
                <a:latin typeface="Times New Roman"/>
              </a:rPr>
            </a:br>
            <a:r>
              <a:rPr lang="en-US" sz="2400" dirty="0" smtClean="0">
                <a:solidFill>
                  <a:srgbClr val="000000"/>
                </a:solidFill>
                <a:latin typeface="Times New Roman"/>
              </a:rPr>
              <a:t> </a:t>
            </a:r>
            <a:r>
              <a:rPr lang="en-US" sz="6000" dirty="0" smtClean="0">
                <a:solidFill>
                  <a:srgbClr val="000000"/>
                </a:solidFill>
                <a:latin typeface="Times New Roman"/>
              </a:rPr>
              <a:t>.</a:t>
            </a:r>
            <a:r>
              <a:rPr lang="en-US" sz="2400" dirty="0" smtClean="0">
                <a:solidFill>
                  <a:srgbClr val="000000"/>
                </a:solidFill>
                <a:latin typeface="Times New Roman"/>
              </a:rPr>
              <a:t>COVID-19–associated </a:t>
            </a:r>
            <a:r>
              <a:rPr lang="en-US" sz="2400" dirty="0">
                <a:solidFill>
                  <a:srgbClr val="000000"/>
                </a:solidFill>
                <a:latin typeface="Times New Roman"/>
              </a:rPr>
              <a:t>systemic inflammation and hypoxemic respiratory failure can be associated with heightened cytokine release, as indicated by elevated blood levels of IL-6, C-reactive protein (CRP), D-dimer, and ferritin</a:t>
            </a:r>
            <a:endParaRPr lang="en-US" sz="2400" dirty="0"/>
          </a:p>
        </p:txBody>
      </p:sp>
    </p:spTree>
    <p:extLst>
      <p:ext uri="{BB962C8B-B14F-4D97-AF65-F5344CB8AC3E}">
        <p14:creationId xmlns:p14="http://schemas.microsoft.com/office/powerpoint/2010/main" val="2209891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228600"/>
          </a:xfrm>
        </p:spPr>
        <p:txBody>
          <a:bodyPr>
            <a:normAutofit fontScale="90000"/>
          </a:bodyPr>
          <a:lstStyle/>
          <a:p>
            <a:pPr algn="l"/>
            <a:r>
              <a:rPr lang="en-US" sz="6700" dirty="0" smtClean="0">
                <a:solidFill>
                  <a:srgbClr val="000000"/>
                </a:solidFill>
                <a:latin typeface="Times New Roman"/>
              </a:rPr>
              <a:t>.</a:t>
            </a:r>
            <a:r>
              <a:rPr lang="en-US" sz="2400" dirty="0" smtClean="0">
                <a:solidFill>
                  <a:srgbClr val="000000"/>
                </a:solidFill>
                <a:latin typeface="Times New Roman"/>
              </a:rPr>
              <a:t>The </a:t>
            </a:r>
            <a:r>
              <a:rPr lang="en-US" sz="2400" dirty="0">
                <a:solidFill>
                  <a:srgbClr val="000000"/>
                </a:solidFill>
                <a:latin typeface="Times New Roman"/>
              </a:rPr>
              <a:t>anti–IL-6 receptor monoclonal antibodies (</a:t>
            </a:r>
            <a:r>
              <a:rPr lang="en-US" sz="2400" dirty="0" err="1">
                <a:solidFill>
                  <a:srgbClr val="000000"/>
                </a:solidFill>
                <a:latin typeface="Times New Roman"/>
              </a:rPr>
              <a:t>mAbs</a:t>
            </a:r>
            <a:r>
              <a:rPr lang="en-US" sz="2400" dirty="0">
                <a:solidFill>
                  <a:srgbClr val="000000"/>
                </a:solidFill>
                <a:latin typeface="Times New Roman"/>
              </a:rPr>
              <a:t>) </a:t>
            </a:r>
            <a:r>
              <a:rPr lang="en-US" sz="2400" dirty="0" err="1">
                <a:solidFill>
                  <a:srgbClr val="000000"/>
                </a:solidFill>
                <a:latin typeface="Times New Roman"/>
              </a:rPr>
              <a:t>tocilizumab</a:t>
            </a:r>
            <a:r>
              <a:rPr lang="en-US" sz="2400" dirty="0">
                <a:solidFill>
                  <a:srgbClr val="000000"/>
                </a:solidFill>
                <a:latin typeface="Times New Roman"/>
              </a:rPr>
              <a:t> and </a:t>
            </a:r>
            <a:r>
              <a:rPr lang="en-US" sz="2400" dirty="0" err="1">
                <a:solidFill>
                  <a:srgbClr val="000000"/>
                </a:solidFill>
                <a:latin typeface="Times New Roman"/>
              </a:rPr>
              <a:t>sarilumab</a:t>
            </a:r>
            <a:r>
              <a:rPr lang="en-US" sz="2400" dirty="0">
                <a:solidFill>
                  <a:srgbClr val="000000"/>
                </a:solidFill>
                <a:latin typeface="Times New Roman"/>
              </a:rPr>
              <a:t> have been evaluated in hospitalized patients with COVID-19 who had systemic inflammation. </a:t>
            </a:r>
            <a:endParaRPr lang="en-US" sz="2400" dirty="0"/>
          </a:p>
        </p:txBody>
      </p:sp>
      <p:sp>
        <p:nvSpPr>
          <p:cNvPr id="3" name="Rectangle 2"/>
          <p:cNvSpPr/>
          <p:nvPr/>
        </p:nvSpPr>
        <p:spPr>
          <a:xfrm>
            <a:off x="381000" y="2133600"/>
            <a:ext cx="7924800" cy="2862322"/>
          </a:xfrm>
          <a:prstGeom prst="rect">
            <a:avLst/>
          </a:prstGeom>
        </p:spPr>
        <p:txBody>
          <a:bodyPr wrap="square">
            <a:spAutoFit/>
          </a:bodyPr>
          <a:lstStyle/>
          <a:p>
            <a:r>
              <a:rPr lang="en-US" sz="60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December 21, 2022, the Food and Drug Administration (FDA) approved the use of intravenous (IV) </a:t>
            </a:r>
            <a:r>
              <a:rPr lang="en-US" sz="2400" dirty="0" err="1">
                <a:latin typeface="Times New Roman" panose="02020603050405020304" pitchFamily="18" charset="0"/>
                <a:cs typeface="Times New Roman" panose="02020603050405020304" pitchFamily="18" charset="0"/>
              </a:rPr>
              <a:t>tocilizumab</a:t>
            </a:r>
            <a:r>
              <a:rPr lang="en-US" sz="2400" dirty="0">
                <a:latin typeface="Times New Roman" panose="02020603050405020304" pitchFamily="18" charset="0"/>
                <a:cs typeface="Times New Roman" panose="02020603050405020304" pitchFamily="18" charset="0"/>
              </a:rPr>
              <a:t> for the treatment of COVID-19 in hospitalized adults who are receiving systemic corticosteroids and require supplemental oxygen, noninvasive ventilation (NIV), mechanical ventilation, or extracorporeal membrane oxygenation (</a:t>
            </a:r>
            <a:r>
              <a:rPr lang="en-US" sz="2400" dirty="0" smtClean="0">
                <a:latin typeface="Times New Roman" panose="02020603050405020304" pitchFamily="18" charset="0"/>
                <a:cs typeface="Times New Roman" panose="02020603050405020304" pitchFamily="18" charset="0"/>
              </a:rPr>
              <a:t>ECMO)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050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Autofit/>
          </a:bodyPr>
          <a:lstStyle/>
          <a:p>
            <a:pPr algn="l"/>
            <a:r>
              <a:rPr lang="en-US" sz="2400" dirty="0" err="1">
                <a:solidFill>
                  <a:srgbClr val="000000"/>
                </a:solidFill>
                <a:latin typeface="Times New Roman"/>
              </a:rPr>
              <a:t>Tocilizumab</a:t>
            </a:r>
            <a:r>
              <a:rPr lang="en-US" sz="2400" dirty="0">
                <a:solidFill>
                  <a:srgbClr val="000000"/>
                </a:solidFill>
                <a:latin typeface="Times New Roman"/>
              </a:rPr>
              <a:t> and </a:t>
            </a:r>
            <a:r>
              <a:rPr lang="en-US" sz="2400" dirty="0" err="1">
                <a:solidFill>
                  <a:srgbClr val="000000"/>
                </a:solidFill>
                <a:latin typeface="Times New Roman"/>
              </a:rPr>
              <a:t>sarilumab</a:t>
            </a:r>
            <a:r>
              <a:rPr lang="en-US" sz="2400" dirty="0">
                <a:solidFill>
                  <a:srgbClr val="000000"/>
                </a:solidFill>
                <a:latin typeface="Times New Roman"/>
              </a:rPr>
              <a:t> should be used with caution in patients with COVID-19 who belong to populations that have not been adequately represented in clinical trials. This includes patients who are significantly immunosuppressed, such as those who have recently received other biologic </a:t>
            </a:r>
            <a:r>
              <a:rPr lang="en-US" sz="2400" dirty="0" err="1">
                <a:solidFill>
                  <a:srgbClr val="000000"/>
                </a:solidFill>
                <a:latin typeface="Times New Roman"/>
              </a:rPr>
              <a:t>immunomodulating</a:t>
            </a:r>
            <a:r>
              <a:rPr lang="en-US" sz="2400" dirty="0">
                <a:solidFill>
                  <a:srgbClr val="000000"/>
                </a:solidFill>
                <a:latin typeface="Times New Roman"/>
              </a:rPr>
              <a:t> drugs, and patients with any of the following </a:t>
            </a:r>
            <a:endParaRPr lang="en-US" sz="2400" dirty="0"/>
          </a:p>
        </p:txBody>
      </p:sp>
      <p:sp>
        <p:nvSpPr>
          <p:cNvPr id="3" name="Rectangle 2"/>
          <p:cNvSpPr/>
          <p:nvPr/>
        </p:nvSpPr>
        <p:spPr>
          <a:xfrm>
            <a:off x="381000" y="2971800"/>
            <a:ext cx="7391400" cy="369332"/>
          </a:xfrm>
          <a:prstGeom prst="rect">
            <a:avLst/>
          </a:prstGeom>
        </p:spPr>
        <p:txBody>
          <a:bodyPr wrap="square">
            <a:spAutoFit/>
          </a:bodyPr>
          <a:lstStyle/>
          <a:p>
            <a:r>
              <a:rPr lang="en-US" dirty="0">
                <a:solidFill>
                  <a:srgbClr val="C00000"/>
                </a:solidFill>
              </a:rPr>
              <a:t>• Alanine transaminase levels &gt;5 times the upper limit of normal</a:t>
            </a:r>
          </a:p>
        </p:txBody>
      </p:sp>
      <p:sp>
        <p:nvSpPr>
          <p:cNvPr id="4" name="Rectangle 3"/>
          <p:cNvSpPr/>
          <p:nvPr/>
        </p:nvSpPr>
        <p:spPr>
          <a:xfrm>
            <a:off x="381000" y="3341132"/>
            <a:ext cx="4255589" cy="369332"/>
          </a:xfrm>
          <a:prstGeom prst="rect">
            <a:avLst/>
          </a:prstGeom>
        </p:spPr>
        <p:txBody>
          <a:bodyPr wrap="none">
            <a:spAutoFit/>
          </a:bodyPr>
          <a:lstStyle/>
          <a:p>
            <a:r>
              <a:rPr lang="en-US" dirty="0">
                <a:solidFill>
                  <a:srgbClr val="C00000"/>
                </a:solidFill>
              </a:rPr>
              <a:t>• A high risk for gastrointestinal perforation</a:t>
            </a:r>
          </a:p>
        </p:txBody>
      </p:sp>
      <p:sp>
        <p:nvSpPr>
          <p:cNvPr id="5" name="Rectangle 4"/>
          <p:cNvSpPr/>
          <p:nvPr/>
        </p:nvSpPr>
        <p:spPr>
          <a:xfrm>
            <a:off x="381000" y="3690176"/>
            <a:ext cx="7620000" cy="369332"/>
          </a:xfrm>
          <a:prstGeom prst="rect">
            <a:avLst/>
          </a:prstGeom>
        </p:spPr>
        <p:txBody>
          <a:bodyPr wrap="square">
            <a:spAutoFit/>
          </a:bodyPr>
          <a:lstStyle/>
          <a:p>
            <a:r>
              <a:rPr lang="en-US" dirty="0">
                <a:solidFill>
                  <a:srgbClr val="C00000"/>
                </a:solidFill>
              </a:rPr>
              <a:t>• An uncontrolled serious bacterial, fungal, or non–SARS-CoV-2 viral infection</a:t>
            </a:r>
          </a:p>
        </p:txBody>
      </p:sp>
      <p:sp>
        <p:nvSpPr>
          <p:cNvPr id="6" name="Rectangle 5"/>
          <p:cNvSpPr/>
          <p:nvPr/>
        </p:nvSpPr>
        <p:spPr>
          <a:xfrm>
            <a:off x="381000" y="4071700"/>
            <a:ext cx="4193584" cy="369332"/>
          </a:xfrm>
          <a:prstGeom prst="rect">
            <a:avLst/>
          </a:prstGeom>
        </p:spPr>
        <p:txBody>
          <a:bodyPr wrap="none">
            <a:spAutoFit/>
          </a:bodyPr>
          <a:lstStyle/>
          <a:p>
            <a:r>
              <a:rPr lang="en-US" dirty="0">
                <a:solidFill>
                  <a:srgbClr val="C00000"/>
                </a:solidFill>
              </a:rPr>
              <a:t>• Absolute neutrophil counts &lt;500 cells/</a:t>
            </a:r>
            <a:r>
              <a:rPr lang="el-GR" dirty="0">
                <a:solidFill>
                  <a:srgbClr val="C00000"/>
                </a:solidFill>
              </a:rPr>
              <a:t>μ</a:t>
            </a:r>
            <a:r>
              <a:rPr lang="en-US" dirty="0">
                <a:solidFill>
                  <a:srgbClr val="C00000"/>
                </a:solidFill>
              </a:rPr>
              <a:t>L</a:t>
            </a:r>
          </a:p>
        </p:txBody>
      </p:sp>
      <p:sp>
        <p:nvSpPr>
          <p:cNvPr id="7" name="Rectangle 6"/>
          <p:cNvSpPr/>
          <p:nvPr/>
        </p:nvSpPr>
        <p:spPr>
          <a:xfrm>
            <a:off x="381000" y="4431128"/>
            <a:ext cx="3332707" cy="369332"/>
          </a:xfrm>
          <a:prstGeom prst="rect">
            <a:avLst/>
          </a:prstGeom>
        </p:spPr>
        <p:txBody>
          <a:bodyPr wrap="none">
            <a:spAutoFit/>
          </a:bodyPr>
          <a:lstStyle/>
          <a:p>
            <a:r>
              <a:rPr lang="en-US" dirty="0">
                <a:solidFill>
                  <a:srgbClr val="C00000"/>
                </a:solidFill>
              </a:rPr>
              <a:t>• Platelet counts &lt;50,000 cells/</a:t>
            </a:r>
            <a:r>
              <a:rPr lang="el-GR" dirty="0">
                <a:solidFill>
                  <a:srgbClr val="C00000"/>
                </a:solidFill>
              </a:rPr>
              <a:t>μ</a:t>
            </a:r>
            <a:r>
              <a:rPr lang="en-US" dirty="0">
                <a:solidFill>
                  <a:srgbClr val="C00000"/>
                </a:solidFill>
              </a:rPr>
              <a:t>L</a:t>
            </a:r>
          </a:p>
        </p:txBody>
      </p:sp>
      <p:sp>
        <p:nvSpPr>
          <p:cNvPr id="8" name="Rectangle 7"/>
          <p:cNvSpPr/>
          <p:nvPr/>
        </p:nvSpPr>
        <p:spPr>
          <a:xfrm>
            <a:off x="381000" y="4800460"/>
            <a:ext cx="6172200" cy="369332"/>
          </a:xfrm>
          <a:prstGeom prst="rect">
            <a:avLst/>
          </a:prstGeom>
        </p:spPr>
        <p:txBody>
          <a:bodyPr wrap="square">
            <a:spAutoFit/>
          </a:bodyPr>
          <a:lstStyle/>
          <a:p>
            <a:r>
              <a:rPr lang="en-US" dirty="0">
                <a:solidFill>
                  <a:srgbClr val="C00000"/>
                </a:solidFill>
              </a:rPr>
              <a:t>• Known hypersensitivity to </a:t>
            </a:r>
            <a:r>
              <a:rPr lang="en-US" dirty="0" err="1">
                <a:solidFill>
                  <a:srgbClr val="C00000"/>
                </a:solidFill>
              </a:rPr>
              <a:t>tocilizumab</a:t>
            </a:r>
            <a:r>
              <a:rPr lang="en-US" dirty="0">
                <a:solidFill>
                  <a:srgbClr val="C00000"/>
                </a:solidFill>
              </a:rPr>
              <a:t> or </a:t>
            </a:r>
            <a:r>
              <a:rPr lang="en-US" dirty="0" err="1">
                <a:solidFill>
                  <a:srgbClr val="C00000"/>
                </a:solidFill>
              </a:rPr>
              <a:t>sarilumab</a:t>
            </a:r>
            <a:endParaRPr lang="en-US" dirty="0">
              <a:solidFill>
                <a:srgbClr val="C00000"/>
              </a:solidFill>
            </a:endParaRPr>
          </a:p>
        </p:txBody>
      </p:sp>
    </p:spTree>
    <p:extLst>
      <p:ext uri="{BB962C8B-B14F-4D97-AF65-F5344CB8AC3E}">
        <p14:creationId xmlns:p14="http://schemas.microsoft.com/office/powerpoint/2010/main" val="4012489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Screenshot_۲۰۲۳۱۱۰۳_۲۱۲۷۵۹_All PDF R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054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Screenshot_۲۰۲۳۱۱۰۳_۲۱۲۹۳۷_All PDF R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3058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85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Screenshot_20231107-094035_Adobe Acrob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229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749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Screenshot_20231107-094059_Adobe Acrob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7848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6747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Screenshot_20231107-094116_Adobe Acrob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004" y="231648"/>
            <a:ext cx="7239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623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Screenshot_20231107-094135_Adobe Acrob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8153400" cy="565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97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Screenshot_20231107-094206_Adobe Acrob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78486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34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86106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0827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Screenshot_20231107-094211_Adobe Acrob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8077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850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noAutofit/>
          </a:bodyPr>
          <a:lstStyle/>
          <a:p>
            <a:pPr algn="r" rtl="1"/>
            <a:r>
              <a:rPr lang="fa-IR" sz="3200" b="1" dirty="0" smtClean="0">
                <a:cs typeface="B Nazanin" panose="00000400000000000000" pitchFamily="2" charset="-78"/>
              </a:rPr>
              <a:t>پس از ترخیص بیماران مبتلا به کووید-19 از بیمارستان ادامه مصرف داروهای ضدانعقاد با هدف پروفیلاکسی </a:t>
            </a:r>
            <a:r>
              <a:rPr lang="en-US" sz="3200" b="1" dirty="0" smtClean="0">
                <a:cs typeface="B Nazanin" panose="00000400000000000000" pitchFamily="2" charset="-78"/>
              </a:rPr>
              <a:t>DVT</a:t>
            </a:r>
            <a:r>
              <a:rPr lang="fa-IR" sz="3200" b="1" dirty="0" smtClean="0">
                <a:cs typeface="B Nazanin" panose="00000400000000000000" pitchFamily="2" charset="-78"/>
              </a:rPr>
              <a:t> بطور روتین توصیه نمی شود.</a:t>
            </a:r>
            <a:br>
              <a:rPr lang="fa-IR" sz="3200" b="1" dirty="0" smtClean="0">
                <a:cs typeface="B Nazanin" panose="00000400000000000000" pitchFamily="2" charset="-78"/>
              </a:rPr>
            </a:br>
            <a:r>
              <a:rPr lang="fa-IR" sz="3200" b="1" dirty="0" smtClean="0">
                <a:cs typeface="B Nazanin" panose="00000400000000000000" pitchFamily="2" charset="-78"/>
              </a:rPr>
              <a:t/>
            </a:r>
            <a:br>
              <a:rPr lang="fa-IR" sz="3200" b="1" dirty="0" smtClean="0">
                <a:cs typeface="B Nazanin" panose="00000400000000000000" pitchFamily="2" charset="-78"/>
              </a:rPr>
            </a:br>
            <a:r>
              <a:rPr lang="fa-IR" sz="3200" b="1" dirty="0" smtClean="0">
                <a:cs typeface="B Nazanin" panose="00000400000000000000" pitchFamily="2" charset="-78"/>
              </a:rPr>
              <a:t>در بیمارانی که </a:t>
            </a:r>
            <a:r>
              <a:rPr lang="fa-IR" sz="3200" b="1" dirty="0" smtClean="0">
                <a:solidFill>
                  <a:srgbClr val="FF0000"/>
                </a:solidFill>
                <a:cs typeface="B Nazanin" panose="00000400000000000000" pitchFamily="2" charset="-78"/>
              </a:rPr>
              <a:t>بالقوه در معرض خطر </a:t>
            </a:r>
            <a:r>
              <a:rPr lang="fa-IR" sz="3200" b="1" dirty="0" smtClean="0">
                <a:cs typeface="B Nazanin" panose="00000400000000000000" pitchFamily="2" charset="-78"/>
              </a:rPr>
              <a:t>بوده و مستعد ابتلا به ترومبوز وریدی باشند ادامه دریافت داروی ضدانعقاد در منزل به مدت </a:t>
            </a:r>
            <a:r>
              <a:rPr lang="fa-IR" sz="3200" b="1" dirty="0" smtClean="0">
                <a:solidFill>
                  <a:srgbClr val="FF0000"/>
                </a:solidFill>
                <a:cs typeface="B Nazanin" panose="00000400000000000000" pitchFamily="2" charset="-78"/>
              </a:rPr>
              <a:t>4 هفته </a:t>
            </a:r>
            <a:r>
              <a:rPr lang="fa-IR" sz="3200" b="1" dirty="0" smtClean="0">
                <a:cs typeface="B Nazanin" panose="00000400000000000000" pitchFamily="2" charset="-78"/>
              </a:rPr>
              <a:t>توصیه می شود.</a:t>
            </a:r>
            <a:endParaRPr lang="en-US" sz="3200" b="1" dirty="0">
              <a:cs typeface="B Nazanin" panose="00000400000000000000" pitchFamily="2" charset="-78"/>
            </a:endParaRPr>
          </a:p>
        </p:txBody>
      </p:sp>
    </p:spTree>
    <p:extLst>
      <p:ext uri="{BB962C8B-B14F-4D97-AF65-F5344CB8AC3E}">
        <p14:creationId xmlns:p14="http://schemas.microsoft.com/office/powerpoint/2010/main" val="1788909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noAutofit/>
          </a:bodyPr>
          <a:lstStyle/>
          <a:p>
            <a:pPr algn="r" rtl="1"/>
            <a:r>
              <a:rPr lang="fa-IR" sz="3200" b="1" dirty="0" smtClean="0">
                <a:cs typeface="B Nazanin" panose="00000400000000000000" pitchFamily="2" charset="-78"/>
              </a:rPr>
              <a:t>در صورتی که جمع نمره های ارزیابی بیمار، </a:t>
            </a:r>
            <a:r>
              <a:rPr lang="fa-IR" sz="3200" b="1" dirty="0" smtClean="0">
                <a:solidFill>
                  <a:srgbClr val="FF0000"/>
                </a:solidFill>
                <a:cs typeface="B Nazanin" panose="00000400000000000000" pitchFamily="2" charset="-78"/>
              </a:rPr>
              <a:t>مساوی یا بیشتر از 4 باشد</a:t>
            </a:r>
            <a:r>
              <a:rPr lang="fa-IR" sz="3200" b="1" dirty="0" smtClean="0">
                <a:cs typeface="B Nazanin" panose="00000400000000000000" pitchFamily="2" charset="-78"/>
              </a:rPr>
              <a:t> بیمار واجد شرایط دریافت داروی ضد انعقاد پس از ترخیص از بیمارستان می تواند باشد.</a:t>
            </a:r>
            <a:endParaRPr lang="en-US" sz="3200" b="1" dirty="0">
              <a:cs typeface="B Nazanin" panose="00000400000000000000" pitchFamily="2" charset="-78"/>
            </a:endParaRPr>
          </a:p>
        </p:txBody>
      </p:sp>
    </p:spTree>
    <p:extLst>
      <p:ext uri="{BB962C8B-B14F-4D97-AF65-F5344CB8AC3E}">
        <p14:creationId xmlns:p14="http://schemas.microsoft.com/office/powerpoint/2010/main" val="3077294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Screenshot_20231107-094225_Adobe Acrob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309688"/>
            <a:ext cx="8620125"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46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Thank  </a:t>
            </a:r>
            <a:r>
              <a:rPr lang="en-US" sz="4400" b="1" dirty="0"/>
              <a:t>you</a:t>
            </a:r>
            <a:endParaRPr lang="fa-IR" sz="4400" b="1" dirty="0"/>
          </a:p>
        </p:txBody>
      </p:sp>
      <p:pic>
        <p:nvPicPr>
          <p:cNvPr id="8194" name="Picture 2" descr="C:\Documents and Settings\his\Desktop\1053500x506_1444483400778655.jpg"/>
          <p:cNvPicPr>
            <a:picLocks noGrp="1" noChangeAspect="1" noChangeArrowheads="1"/>
          </p:cNvPicPr>
          <p:nvPr>
            <p:ph idx="1"/>
          </p:nvPr>
        </p:nvPicPr>
        <p:blipFill>
          <a:blip r:embed="rId2"/>
          <a:srcRect/>
          <a:stretch>
            <a:fillRect/>
          </a:stretch>
        </p:blipFill>
        <p:spPr bwMode="auto">
          <a:xfrm>
            <a:off x="1066800" y="1295400"/>
            <a:ext cx="7086600" cy="5286412"/>
          </a:xfrm>
          <a:prstGeom prst="rect">
            <a:avLst/>
          </a:prstGeom>
          <a:noFill/>
        </p:spPr>
      </p:pic>
    </p:spTree>
    <p:extLst>
      <p:ext uri="{BB962C8B-B14F-4D97-AF65-F5344CB8AC3E}">
        <p14:creationId xmlns:p14="http://schemas.microsoft.com/office/powerpoint/2010/main" val="3369989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lob:https://web.whatsapp.com/050a005a-a34f-48d4-831a-aabd58758c9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050a005a-a34f-48d4-831a-aabd58758c9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blob:https://web.whatsapp.com/050a005a-a34f-48d4-831a-aabd58758c95"/>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blob:https://web.whatsapp.com/050a005a-a34f-48d4-831a-aabd58758c95"/>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blob:https://web.whatsapp.com/050a005a-a34f-48d4-831a-aabd58758c95"/>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blob:https://web.whatsapp.com/050a005a-a34f-48d4-831a-aabd58758c95"/>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descr="C:\Users\drhashemi\Desktop\1لی.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23975"/>
            <a:ext cx="68580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73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hashemi\Desktop\ویدیو کنفرانس-الهام-اذر99\1.jf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3664" y="1600200"/>
            <a:ext cx="78966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789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hashemi\Desktop\ویدیو کنفرانس-الهام-اذر99\2.jf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91481"/>
            <a:ext cx="8229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359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hashemi\Desktop\ویدیو کنفرانس-الهام-اذر99\4.jf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568" y="1600200"/>
            <a:ext cx="782086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91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393</Words>
  <Application>Microsoft Office PowerPoint</Application>
  <PresentationFormat>On-screen Show (4:3)</PresentationFormat>
  <Paragraphs>35</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treatment for influenza and Covid-19</vt:lpstr>
      <vt:lpstr>Treatment of influenza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of covid-19</vt:lpstr>
      <vt:lpstr>Antiviral</vt:lpstr>
      <vt:lpstr>Nirmatrelvir-ritonavir</vt:lpstr>
      <vt:lpstr>PowerPoint Presentation</vt:lpstr>
      <vt:lpstr>PowerPoint Presentation</vt:lpstr>
      <vt:lpstr>Remdesivir</vt:lpstr>
      <vt:lpstr>PowerPoint Presentation</vt:lpstr>
      <vt:lpstr>PowerPoint Presentation</vt:lpstr>
      <vt:lpstr>PowerPoint Presentation</vt:lpstr>
      <vt:lpstr>Molnupiravir</vt:lpstr>
      <vt:lpstr>PowerPoint Presentation</vt:lpstr>
      <vt:lpstr>PowerPoint Presentation</vt:lpstr>
      <vt:lpstr>Corticosteroid</vt:lpstr>
      <vt:lpstr>PowerPoint Presentation</vt:lpstr>
      <vt:lpstr>PowerPoint Presentation</vt:lpstr>
      <vt:lpstr>Baricitinib</vt:lpstr>
      <vt:lpstr>PowerPoint Presentation</vt:lpstr>
      <vt:lpstr>PowerPoint Presentation</vt:lpstr>
      <vt:lpstr>PowerPoint Presentation</vt:lpstr>
      <vt:lpstr>PowerPoint Presentation</vt:lpstr>
      <vt:lpstr>PowerPoint Presentation</vt:lpstr>
      <vt:lpstr>IL-6 inhibitor</vt:lpstr>
      <vt:lpstr>PowerPoint Presentation</vt:lpstr>
      <vt:lpstr>.Interleukin (IL)-6 is a pleiotropic, proinflammatory cytokine produced by a variety of cell types, including lymphocytes, monocytes, and fibroblasts. .Infection by SARS-CoV induces a dose-dependent production of IL-6 from bronchial epithelial cells.  .COVID-19–associated systemic inflammation and hypoxemic respiratory failure can be associated with heightened cytokine release, as indicated by elevated blood levels of IL-6, C-reactive protein (CRP), D-dimer, and ferritin</vt:lpstr>
      <vt:lpstr>.The anti–IL-6 receptor monoclonal antibodies (mAbs) tocilizumab and sarilumab have been evaluated in hospitalized patients with COVID-19 who had systemic inflammation. </vt:lpstr>
      <vt:lpstr>Tocilizumab and sarilumab should be used with caution in patients with COVID-19 who belong to populations that have not been adequately represented in clinical trials. This includes patients who are significantly immunosuppressed, such as those who have recently received other biologic immunomodulating drugs, and patients with any of the following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پس از ترخیص بیماران مبتلا به کووید-19 از بیمارستان ادامه مصرف داروهای ضدانعقاد با هدف پروفیلاکسی DVT بطور روتین توصیه نمی شود.  در بیمارانی که بالقوه در معرض خطر بوده و مستعد ابتلا به ترومبوز وریدی باشند ادامه دریافت داروی ضدانعقاد در منزل به مدت 4 هفته توصیه می شود.</vt:lpstr>
      <vt:lpstr>در صورتی که جمع نمره های ارزیابی بیمار، مساوی یا بیشتر از 4 باشد بیمار واجد شرایط دریافت داروی ضد انعقاد پس از ترخیص از بیمارستان می تواند باشد.</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 miri</dc:creator>
  <cp:lastModifiedBy>seyed  fakkhralddin hashemi</cp:lastModifiedBy>
  <cp:revision>83</cp:revision>
  <dcterms:created xsi:type="dcterms:W3CDTF">2006-08-16T00:00:00Z</dcterms:created>
  <dcterms:modified xsi:type="dcterms:W3CDTF">2023-11-19T02:36:24Z</dcterms:modified>
</cp:coreProperties>
</file>