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  <p:sldMasterId id="2147483693" r:id="rId2"/>
  </p:sldMasterIdLst>
  <p:notesMasterIdLst>
    <p:notesMasterId r:id="rId21"/>
  </p:notesMasterIdLst>
  <p:handoutMasterIdLst>
    <p:handoutMasterId r:id="rId22"/>
  </p:handoutMasterIdLst>
  <p:sldIdLst>
    <p:sldId id="360" r:id="rId3"/>
    <p:sldId id="367" r:id="rId4"/>
    <p:sldId id="297" r:id="rId5"/>
    <p:sldId id="372" r:id="rId6"/>
    <p:sldId id="374" r:id="rId7"/>
    <p:sldId id="373" r:id="rId8"/>
    <p:sldId id="375" r:id="rId9"/>
    <p:sldId id="378" r:id="rId10"/>
    <p:sldId id="384" r:id="rId11"/>
    <p:sldId id="379" r:id="rId12"/>
    <p:sldId id="376" r:id="rId13"/>
    <p:sldId id="380" r:id="rId14"/>
    <p:sldId id="381" r:id="rId15"/>
    <p:sldId id="382" r:id="rId16"/>
    <p:sldId id="385" r:id="rId17"/>
    <p:sldId id="383" r:id="rId18"/>
    <p:sldId id="386" r:id="rId19"/>
    <p:sldId id="26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82E"/>
    <a:srgbClr val="A3A3A3"/>
    <a:srgbClr val="00D040"/>
    <a:srgbClr val="6CA410"/>
    <a:srgbClr val="FCB040"/>
    <a:srgbClr val="037CCF"/>
    <a:srgbClr val="F5C247"/>
    <a:srgbClr val="B5D301"/>
    <a:srgbClr val="022A40"/>
    <a:srgbClr val="3A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/>
    <p:restoredTop sz="94344"/>
  </p:normalViewPr>
  <p:slideViewPr>
    <p:cSldViewPr>
      <p:cViewPr varScale="1">
        <p:scale>
          <a:sx n="103" d="100"/>
          <a:sy n="103" d="100"/>
        </p:scale>
        <p:origin x="1027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879-45DC-86DA-2C39A912C6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879-45DC-86DA-2C39A912C6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879-45DC-86DA-2C39A912C6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879-45DC-86DA-2C39A912C6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879-45DC-86DA-2C39A912C6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879-45DC-86DA-2C39A912C6D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879-45DC-86DA-2C39A912C6D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9879-45DC-86DA-2C39A912C6DE}"/>
              </c:ext>
            </c:extLst>
          </c:dPt>
          <c:dLbls>
            <c:dLbl>
              <c:idx val="0"/>
              <c:layout>
                <c:manualLayout>
                  <c:x val="2.4063134736231232E-2"/>
                  <c:y val="-2.8725244781443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79-45DC-86DA-2C39A912C6DE}"/>
                </c:ext>
              </c:extLst>
            </c:dLbl>
            <c:dLbl>
              <c:idx val="1"/>
              <c:layout>
                <c:manualLayout>
                  <c:x val="-2.6354861853967539E-2"/>
                  <c:y val="2.6113858892221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79-45DC-86DA-2C39A912C6DE}"/>
                </c:ext>
              </c:extLst>
            </c:dLbl>
            <c:dLbl>
              <c:idx val="2"/>
              <c:layout>
                <c:manualLayout>
                  <c:x val="-1.0312772029813386E-2"/>
                  <c:y val="-2.8725244781443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79-45DC-86DA-2C39A912C6DE}"/>
                </c:ext>
              </c:extLst>
            </c:dLbl>
            <c:dLbl>
              <c:idx val="3"/>
              <c:layout>
                <c:manualLayout>
                  <c:x val="-4.6980405913594349E-2"/>
                  <c:y val="-7.49666781969747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79-45DC-86DA-2C39A912C6DE}"/>
                </c:ext>
              </c:extLst>
            </c:dLbl>
            <c:dLbl>
              <c:idx val="4"/>
              <c:layout>
                <c:manualLayout>
                  <c:x val="-3.5521770324912813E-2"/>
                  <c:y val="-3.33855542162558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79-45DC-86DA-2C39A912C6DE}"/>
                </c:ext>
              </c:extLst>
            </c:dLbl>
            <c:dLbl>
              <c:idx val="5"/>
              <c:layout>
                <c:manualLayout>
                  <c:x val="1.1458635588680699E-3"/>
                  <c:y val="-2.8081612543086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79-45DC-86DA-2C39A912C6DE}"/>
                </c:ext>
              </c:extLst>
            </c:dLbl>
            <c:dLbl>
              <c:idx val="6"/>
              <c:layout>
                <c:manualLayout>
                  <c:x val="1.8333816941890461E-2"/>
                  <c:y val="-2.5551437963204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79-45DC-86DA-2C39A912C6DE}"/>
                </c:ext>
              </c:extLst>
            </c:dLbl>
            <c:dLbl>
              <c:idx val="7"/>
              <c:layout>
                <c:manualLayout>
                  <c:x val="7.104354064982546E-2"/>
                  <c:y val="-1.82797012245549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79-45DC-86DA-2C39A912C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Sheet1!$U$1:$U$8</c:f>
              <c:numCache>
                <c:formatCode>General</c:formatCode>
                <c:ptCount val="8"/>
                <c:pt idx="0">
                  <c:v>65</c:v>
                </c:pt>
                <c:pt idx="1">
                  <c:v>51</c:v>
                </c:pt>
                <c:pt idx="2">
                  <c:v>22</c:v>
                </c:pt>
                <c:pt idx="3">
                  <c:v>9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879-45DC-86DA-2C39A912C6D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0.71177</cdr:x>
      <cdr:y>0.25793</cdr:y>
    </cdr:from>
    <cdr:to>
      <cdr:x>0.79427</cdr:x>
      <cdr:y>0.43785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88804" y="13108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42%</a:t>
          </a:r>
          <a:endParaRPr lang="en-GB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0.35511</cdr:x>
      <cdr:y>0.6067</cdr:y>
    </cdr:from>
    <cdr:to>
      <cdr:x>0.43761</cdr:x>
      <cdr:y>0.78662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35784" y="30834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33%</a:t>
          </a:r>
          <a:endParaRPr lang="en-GB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0.25103</cdr:x>
      <cdr:y>0.23855</cdr:y>
    </cdr:from>
    <cdr:to>
      <cdr:x>0.33353</cdr:x>
      <cdr:y>0.41847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82233" y="1212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14%</a:t>
          </a:r>
          <a:endParaRPr lang="en-GB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0.37795</cdr:x>
      <cdr:y>0.11676</cdr:y>
    </cdr:from>
    <cdr:to>
      <cdr:x>0.46046</cdr:x>
      <cdr:y>0.29668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89003" y="5934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6%</a:t>
          </a:r>
          <a:endParaRPr lang="en-GB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0.47188</cdr:x>
      <cdr:y>0.1915</cdr:y>
    </cdr:from>
    <cdr:to>
      <cdr:x>0.55438</cdr:x>
      <cdr:y>0.37142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230012" y="9732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0.44142</cdr:x>
      <cdr:y>0.10569</cdr:y>
    </cdr:from>
    <cdr:to>
      <cdr:x>0.52392</cdr:x>
      <cdr:y>0.28561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892387" y="5371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3%</a:t>
          </a:r>
          <a:endParaRPr lang="en-GB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2424-DDEB-4A97-8DF5-6BF96CCB3FB5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3C4B-F994-412E-85D8-E2AB98292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9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BD2D-06EE-4924-A970-DA7F071D30DD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3052-1C4D-4D99-A058-91D579108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3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40992"/>
            <a:ext cx="7772400" cy="458115"/>
          </a:xfrm>
        </p:spPr>
        <p:txBody>
          <a:bodyPr/>
          <a:lstStyle>
            <a:lvl1pPr algn="ctr">
              <a:defRPr lang="en-US" sz="3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32020"/>
            <a:ext cx="6400800" cy="573330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6F94-E3EF-3045-8718-99BECBFDC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1" y="1276350"/>
            <a:ext cx="4343400" cy="493432"/>
          </a:xfrm>
        </p:spPr>
        <p:txBody>
          <a:bodyPr lIns="0" tIns="0" rIns="0" bIns="0">
            <a:noAutofit/>
          </a:bodyPr>
          <a:lstStyle>
            <a:lvl1pPr>
              <a:defRPr sz="4000" b="1" i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BR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FEA2EF-F064-F64C-ABE9-CCB60AD717F3}"/>
              </a:ext>
            </a:extLst>
          </p:cNvPr>
          <p:cNvSpPr/>
          <p:nvPr userDrawn="1"/>
        </p:nvSpPr>
        <p:spPr>
          <a:xfrm>
            <a:off x="8629650" y="4564343"/>
            <a:ext cx="3810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3396F6-5783-9249-9A06-67AF5424DA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0" y="1962150"/>
            <a:ext cx="4343400" cy="2057400"/>
          </a:xfrm>
        </p:spPr>
        <p:txBody>
          <a:bodyPr lIns="0">
            <a:normAutofit/>
          </a:bodyPr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81" indent="0">
              <a:buNone/>
              <a:defRPr sz="16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361" indent="0">
              <a:buNone/>
              <a:defRPr sz="16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543" indent="0">
              <a:buNone/>
              <a:defRPr sz="16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723" indent="0">
              <a:buNone/>
              <a:defRPr sz="16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0484EC-2012-BA4C-BEB7-032EE0B44136}"/>
              </a:ext>
            </a:extLst>
          </p:cNvPr>
          <p:cNvSpPr/>
          <p:nvPr userDrawn="1"/>
        </p:nvSpPr>
        <p:spPr>
          <a:xfrm>
            <a:off x="177800" y="200025"/>
            <a:ext cx="342900" cy="342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041F42-FA0F-E347-92ED-598862A4EDDB}"/>
              </a:ext>
            </a:extLst>
          </p:cNvPr>
          <p:cNvCxnSpPr/>
          <p:nvPr userDrawn="1"/>
        </p:nvCxnSpPr>
        <p:spPr>
          <a:xfrm flipH="1">
            <a:off x="0" y="361950"/>
            <a:ext cx="381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7CF1794E-FEA7-0E45-902C-F9B0576740B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5800" y="275642"/>
            <a:ext cx="4267200" cy="17838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100" b="1" spc="3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18A582-9826-1146-9A3E-AF78272FFA38}"/>
              </a:ext>
            </a:extLst>
          </p:cNvPr>
          <p:cNvCxnSpPr>
            <a:cxnSpLocks/>
          </p:cNvCxnSpPr>
          <p:nvPr userDrawn="1"/>
        </p:nvCxnSpPr>
        <p:spPr>
          <a:xfrm flipH="1">
            <a:off x="5029200" y="361950"/>
            <a:ext cx="4114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6BC5518-C314-674D-A832-822A70C00B9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29651" y="4644007"/>
            <a:ext cx="381000" cy="228600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buNone/>
              <a:defRPr lang="en-US" sz="1400" b="1" i="0" spc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lang="en-US" sz="1100" b="1" spc="300" dirty="0" smtClean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lang="en-US" sz="1100" b="1" spc="300" dirty="0" smtClean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lang="en-US" sz="1100" b="1" spc="300" dirty="0" smtClean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lang="en-BR" sz="1100" b="1" spc="30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342886" marR="0" lvl="0" indent="-342886" algn="ctr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&lt;#&gt;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40318523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6F94-E3EF-3045-8718-99BECBFDC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632" y="951333"/>
            <a:ext cx="5979367" cy="493432"/>
          </a:xfrm>
        </p:spPr>
        <p:txBody>
          <a:bodyPr lIns="0" tIns="0" rIns="0" bIns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BR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FEA2EF-F064-F64C-ABE9-CCB60AD717F3}"/>
              </a:ext>
            </a:extLst>
          </p:cNvPr>
          <p:cNvSpPr/>
          <p:nvPr userDrawn="1"/>
        </p:nvSpPr>
        <p:spPr>
          <a:xfrm>
            <a:off x="8629650" y="4564343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C5CB15-8122-DA43-8888-BDE481C9120A}"/>
              </a:ext>
            </a:extLst>
          </p:cNvPr>
          <p:cNvSpPr/>
          <p:nvPr userDrawn="1"/>
        </p:nvSpPr>
        <p:spPr>
          <a:xfrm>
            <a:off x="177800" y="200025"/>
            <a:ext cx="342900" cy="34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CBBCB0-26B4-3246-8382-F7E1BBB6578D}"/>
              </a:ext>
            </a:extLst>
          </p:cNvPr>
          <p:cNvCxnSpPr/>
          <p:nvPr userDrawn="1"/>
        </p:nvCxnSpPr>
        <p:spPr>
          <a:xfrm flipH="1">
            <a:off x="0" y="361950"/>
            <a:ext cx="381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DC3AC8F2-9D33-954B-8974-C230736070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8500" y="275642"/>
            <a:ext cx="4254500" cy="17838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100" b="1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0D717B-9B65-CF48-B41B-7EB5500413ED}"/>
              </a:ext>
            </a:extLst>
          </p:cNvPr>
          <p:cNvCxnSpPr>
            <a:cxnSpLocks/>
          </p:cNvCxnSpPr>
          <p:nvPr userDrawn="1"/>
        </p:nvCxnSpPr>
        <p:spPr>
          <a:xfrm flipH="1">
            <a:off x="5029200" y="361950"/>
            <a:ext cx="411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C5FFAD2-DB66-BA44-8C1E-3017B2AA653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29651" y="4644007"/>
            <a:ext cx="381000" cy="228600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buNone/>
              <a:defRPr lang="en-US" sz="1400" b="1" i="0" spc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lang="en-US" sz="1100" b="1" spc="300" dirty="0" smtClean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lang="en-US" sz="1100" b="1" spc="300" dirty="0" smtClean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lang="en-US" sz="1100" b="1" spc="300" dirty="0" smtClean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lang="en-BR" sz="1100" b="1" spc="30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342886" marR="0" lvl="0" indent="-342886" algn="ctr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&lt;#&gt;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7589468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6F94-E3EF-3045-8718-99BECBFDC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632" y="951333"/>
            <a:ext cx="5979367" cy="493432"/>
          </a:xfrm>
        </p:spPr>
        <p:txBody>
          <a:bodyPr lIns="0" tIns="0" rIns="0" bIns="0">
            <a:noAutofit/>
          </a:bodyPr>
          <a:lstStyle>
            <a:lvl1pPr>
              <a:defRPr sz="4000" b="1" i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BR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FEA2EF-F064-F64C-ABE9-CCB60AD717F3}"/>
              </a:ext>
            </a:extLst>
          </p:cNvPr>
          <p:cNvSpPr/>
          <p:nvPr userDrawn="1"/>
        </p:nvSpPr>
        <p:spPr>
          <a:xfrm>
            <a:off x="8629650" y="4564343"/>
            <a:ext cx="3810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5B8011-B208-4748-B3BA-3583EB01B284}"/>
              </a:ext>
            </a:extLst>
          </p:cNvPr>
          <p:cNvSpPr/>
          <p:nvPr userDrawn="1"/>
        </p:nvSpPr>
        <p:spPr>
          <a:xfrm>
            <a:off x="177800" y="200025"/>
            <a:ext cx="342900" cy="34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DEE3E9-46CB-8349-8602-61728063B360}"/>
              </a:ext>
            </a:extLst>
          </p:cNvPr>
          <p:cNvCxnSpPr/>
          <p:nvPr userDrawn="1"/>
        </p:nvCxnSpPr>
        <p:spPr>
          <a:xfrm flipH="1">
            <a:off x="0" y="361950"/>
            <a:ext cx="381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505E2399-3592-0D43-82D2-D2910E8545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8500" y="275643"/>
            <a:ext cx="4291316" cy="16250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100" b="1" spc="3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8011C7D-48D8-4949-8530-FF98D629906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29651" y="4644007"/>
            <a:ext cx="381000" cy="228600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buNone/>
              <a:defRPr lang="en-US" sz="1400" b="1" i="0" spc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lang="en-US" sz="1100" b="1" spc="300" dirty="0" smtClean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lang="en-US" sz="1100" b="1" spc="300" dirty="0" smtClean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lang="en-US" sz="1100" b="1" spc="300" dirty="0" smtClean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lang="en-BR" sz="1100" b="1" spc="30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342886" marR="0" lvl="0" indent="-342886" algn="ctr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&lt;#&gt;</a:t>
            </a:r>
            <a:endParaRPr lang="en-BR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126985-1A18-4345-AA5F-C7CEB7489F0B}"/>
              </a:ext>
            </a:extLst>
          </p:cNvPr>
          <p:cNvCxnSpPr>
            <a:cxnSpLocks/>
          </p:cNvCxnSpPr>
          <p:nvPr userDrawn="1"/>
        </p:nvCxnSpPr>
        <p:spPr>
          <a:xfrm flipH="1">
            <a:off x="5029200" y="361950"/>
            <a:ext cx="411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94949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40992"/>
            <a:ext cx="7772400" cy="458115"/>
          </a:xfrm>
        </p:spPr>
        <p:txBody>
          <a:bodyPr/>
          <a:lstStyle>
            <a:lvl1pPr algn="ctr">
              <a:defRPr lang="en-US" sz="3000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32020"/>
            <a:ext cx="6400800" cy="573330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3757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920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459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4643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31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960652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2950"/>
            <a:ext cx="8229600" cy="381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0878343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7554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9764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6F94-E3EF-3045-8718-99BECBFDC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71750"/>
            <a:ext cx="4419600" cy="2017432"/>
          </a:xfrm>
        </p:spPr>
        <p:txBody>
          <a:bodyPr lIns="0" tIns="0" rIns="0" bIns="0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BR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90EBCD-758C-7041-8563-C4358857AB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162800" y="4857750"/>
            <a:ext cx="1865032" cy="228600"/>
          </a:xfrm>
        </p:spPr>
        <p:txBody>
          <a:bodyPr>
            <a:normAutofit/>
          </a:bodyPr>
          <a:lstStyle>
            <a:lvl1pPr marL="0" indent="0">
              <a:buNone/>
              <a:defRPr sz="1100" b="1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SLIDE TEMPLATE</a:t>
            </a:r>
            <a:endParaRPr lang="en-B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BA5E1E-14A8-734F-ADE2-4FA507751911}"/>
              </a:ext>
            </a:extLst>
          </p:cNvPr>
          <p:cNvSpPr/>
          <p:nvPr userDrawn="1"/>
        </p:nvSpPr>
        <p:spPr>
          <a:xfrm>
            <a:off x="0" y="0"/>
            <a:ext cx="228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6070201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6F94-E3EF-3045-8718-99BECBFDC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632" y="951333"/>
            <a:ext cx="5979367" cy="493432"/>
          </a:xfrm>
        </p:spPr>
        <p:txBody>
          <a:bodyPr lIns="0" tIns="0" rIns="0" bIns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BR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FEA2EF-F064-F64C-ABE9-CCB60AD717F3}"/>
              </a:ext>
            </a:extLst>
          </p:cNvPr>
          <p:cNvSpPr/>
          <p:nvPr userDrawn="1"/>
        </p:nvSpPr>
        <p:spPr>
          <a:xfrm>
            <a:off x="8629650" y="4564343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0E6414-9D9E-664A-A2B4-1A3427230285}"/>
              </a:ext>
            </a:extLst>
          </p:cNvPr>
          <p:cNvSpPr/>
          <p:nvPr userDrawn="1"/>
        </p:nvSpPr>
        <p:spPr>
          <a:xfrm>
            <a:off x="177800" y="200025"/>
            <a:ext cx="342900" cy="34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9370A2-5157-A94D-9790-2749F141D489}"/>
              </a:ext>
            </a:extLst>
          </p:cNvPr>
          <p:cNvCxnSpPr/>
          <p:nvPr userDrawn="1"/>
        </p:nvCxnSpPr>
        <p:spPr>
          <a:xfrm flipH="1">
            <a:off x="0" y="361950"/>
            <a:ext cx="381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0B92F67-B975-8641-AABB-C2BE17A48F3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5800" y="275642"/>
            <a:ext cx="4343400" cy="17838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100" b="1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100" b="1" spc="3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EA9B4-F2B4-F443-B881-94DDB6805141}"/>
              </a:ext>
            </a:extLst>
          </p:cNvPr>
          <p:cNvCxnSpPr>
            <a:cxnSpLocks/>
          </p:cNvCxnSpPr>
          <p:nvPr userDrawn="1"/>
        </p:nvCxnSpPr>
        <p:spPr>
          <a:xfrm flipH="1">
            <a:off x="5029200" y="361950"/>
            <a:ext cx="4114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3B7713D7-F9A3-DA4E-AC31-CDB8C2204BA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629651" y="4644007"/>
            <a:ext cx="381000" cy="228600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buNone/>
              <a:defRPr lang="en-US" sz="1400" b="1" i="0" spc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lang="en-US" sz="1100" b="1" spc="300" dirty="0" smtClean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lang="en-US" sz="1100" b="1" spc="300" dirty="0" smtClean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lang="en-US" sz="1100" b="1" spc="300" dirty="0" smtClean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lang="en-BR" sz="1100" b="1" spc="30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342886" marR="0" lvl="0" indent="-342886" algn="ctr" defTabSz="9143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&lt;#&gt;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14103285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3819"/>
            <a:ext cx="8229600" cy="37408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81" r:id="rId8"/>
    <p:sldLayoutId id="2147483683" r:id="rId9"/>
    <p:sldLayoutId id="2147483685" r:id="rId10"/>
    <p:sldLayoutId id="2147483686" r:id="rId11"/>
    <p:sldLayoutId id="2147483687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slow">
    <p:push dir="u"/>
  </p:transition>
  <p:txStyles>
    <p:titleStyle>
      <a:lvl1pPr algn="l" defTabSz="914362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19" indent="-285738" algn="l" defTabSz="91436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52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34" indent="-228591" algn="l" defTabSz="91436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14" indent="-228591" algn="l" defTabSz="91436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495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3819"/>
            <a:ext cx="8229600" cy="37408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4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700" r:id="rId6"/>
    <p:sldLayoutId id="2147483701" r:id="rId7"/>
    <p:sldLayoutId id="2147483702" r:id="rId8"/>
    <p:sldLayoutId id="2147483710" r:id="rId9"/>
  </p:sldLayoutIdLst>
  <p:transition spd="slow">
    <p:push dir="u"/>
  </p:transition>
  <p:txStyles>
    <p:titleStyle>
      <a:lvl1pPr algn="l" defTabSz="914362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1pPr>
      <a:lvl2pPr marL="742919" indent="-285738" algn="l" defTabSz="91436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2pPr>
      <a:lvl3pPr marL="1142952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3pPr>
      <a:lvl4pPr marL="1600134" indent="-228591" algn="l" defTabSz="91436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4pPr>
      <a:lvl5pPr marL="2057314" indent="-228591" algn="l" defTabSz="91436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bg1">
              <a:lumMod val="75000"/>
            </a:schemeClr>
          </a:solidFill>
          <a:latin typeface="+mj-lt"/>
          <a:ea typeface="+mn-ea"/>
          <a:cs typeface="+mn-cs"/>
        </a:defRPr>
      </a:lvl5pPr>
      <a:lvl6pPr marL="2514495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en.wikipedia.org/wiki/Severe_acute_respiratory_syndrome_coronavirus" TargetMode="External"/><Relationship Id="rId7" Type="http://schemas.openxmlformats.org/officeDocument/2006/relationships/hyperlink" Target="https://en.wikipedia.org/wiki/SARS-CoV-2" TargetMode="External"/><Relationship Id="rId2" Type="http://schemas.openxmlformats.org/officeDocument/2006/relationships/hyperlink" Target="https://en.wiktionary.org/wiki/corona#Latin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n.wikipedia.org/wiki/Middle_East_respiratory_syndrome-related_coronavirus" TargetMode="External"/><Relationship Id="rId5" Type="http://schemas.openxmlformats.org/officeDocument/2006/relationships/hyperlink" Target="https://en.wikipedia.org/wiki/Human_coronavirus_HKU1" TargetMode="External"/><Relationship Id="rId4" Type="http://schemas.openxmlformats.org/officeDocument/2006/relationships/hyperlink" Target="https://en.wikipedia.org/wiki/Human_coronavirus_NL63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226F-1A3B-DD4C-8FCA-CFB97065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04950"/>
            <a:ext cx="4648200" cy="201743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&amp; Flu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Laboratory Diagnosis</a:t>
            </a:r>
            <a:endParaRPr lang="en-BR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318F-CF9F-7B43-8B48-6EC622F970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600" y="3551654"/>
            <a:ext cx="2512732" cy="725631"/>
          </a:xfrm>
        </p:spPr>
        <p:txBody>
          <a:bodyPr>
            <a:noAutofit/>
          </a:bodyPr>
          <a:lstStyle/>
          <a:p>
            <a:r>
              <a:rPr lang="en-US" sz="1400" dirty="0">
                <a:cs typeface="Titr" panose="00000700000000000000" pitchFamily="2" charset="-78"/>
              </a:rPr>
              <a:t>Dr. Gouklani</a:t>
            </a:r>
          </a:p>
          <a:p>
            <a:r>
              <a:rPr lang="en-US" sz="1400" dirty="0">
                <a:cs typeface="Titr" panose="00000700000000000000" pitchFamily="2" charset="-78"/>
              </a:rPr>
              <a:t>P</a:t>
            </a:r>
            <a:r>
              <a:rPr lang="en-US" sz="1400" dirty="0">
                <a:solidFill>
                  <a:schemeClr val="bg1"/>
                </a:solidFill>
                <a:cs typeface="Titr" panose="00000700000000000000" pitchFamily="2" charset="-78"/>
              </a:rPr>
              <a:t>hD of Virology</a:t>
            </a:r>
            <a:endParaRPr lang="en-BR" sz="1400" dirty="0">
              <a:solidFill>
                <a:schemeClr val="bg1"/>
              </a:solidFill>
              <a:cs typeface="Titr" panose="00000700000000000000" pitchFamily="2" charset="-78"/>
            </a:endParaRPr>
          </a:p>
        </p:txBody>
      </p:sp>
      <p:pic>
        <p:nvPicPr>
          <p:cNvPr id="1026" name="Picture 2" descr="Flu, COVID-19 or Both? Don't Overlook Co-Infection, CDC Urges | MedPage  Today">
            <a:extLst>
              <a:ext uri="{FF2B5EF4-FFF2-40B4-BE49-F238E27FC236}">
                <a16:creationId xmlns:a16="http://schemas.microsoft.com/office/drawing/2014/main" id="{4079E4AE-715F-1C14-8155-E0A3E2040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3065" y="861936"/>
            <a:ext cx="51528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E214-F31E-86AC-4AC4-98B02A7B3A2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&amp; Flu </a:t>
            </a:r>
            <a:r>
              <a:rPr lang="en-US" sz="1100" dirty="0">
                <a:solidFill>
                  <a:schemeClr val="bg1"/>
                </a:solidFill>
              </a:rPr>
              <a:t>Laboratory Diagnosis</a:t>
            </a:r>
            <a:endParaRPr lang="en-BR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DA6D-23DF-CCC2-1D02-A7D1BEEF3CF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5350D-4CC4-0ABA-290F-9EF85CA945D5}"/>
              </a:ext>
            </a:extLst>
          </p:cNvPr>
          <p:cNvSpPr txBox="1"/>
          <p:nvPr/>
        </p:nvSpPr>
        <p:spPr>
          <a:xfrm>
            <a:off x="5105400" y="48916"/>
            <a:ext cx="312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Influenza Diagnostic Tests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8FFD0-56D8-CEA0-9614-32CA23838D0A}"/>
              </a:ext>
            </a:extLst>
          </p:cNvPr>
          <p:cNvSpPr txBox="1"/>
          <p:nvPr/>
        </p:nvSpPr>
        <p:spPr>
          <a:xfrm>
            <a:off x="76200" y="677707"/>
            <a:ext cx="64103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2"/>
                </a:solidFill>
                <a:effectLst/>
                <a:latin typeface="Open Sans" panose="020B0606030504020204" pitchFamily="34" charset="0"/>
                <a:cs typeface="Roya" panose="00000400000000000000" pitchFamily="2" charset="-78"/>
              </a:rPr>
              <a:t>1. Rapid influenza diagnostic tests 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Roya" panose="00000400000000000000" pitchFamily="2" charset="-78"/>
              </a:rPr>
              <a:t>(</a:t>
            </a:r>
            <a:r>
              <a:rPr lang="en-US" b="0" i="0" dirty="0">
                <a:solidFill>
                  <a:schemeClr val="accent2"/>
                </a:solidFill>
                <a:effectLst/>
                <a:latin typeface="Open Sans" panose="020B0606030504020204" pitchFamily="34" charset="0"/>
                <a:cs typeface="Roya" panose="00000400000000000000" pitchFamily="2" charset="-78"/>
              </a:rPr>
              <a:t>RIDTs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Roya" panose="00000400000000000000" pitchFamily="2" charset="-78"/>
              </a:rPr>
              <a:t>) :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Roya" panose="00000400000000000000" pitchFamily="2" charset="-78"/>
              </a:rPr>
              <a:t> 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Roya" panose="00000400000000000000" pitchFamily="2" charset="-78"/>
              </a:rPr>
              <a:t>immunoassays that can identify the presence of influenza A and B viral </a:t>
            </a:r>
            <a:r>
              <a:rPr lang="en-US" b="0" i="0" dirty="0">
                <a:solidFill>
                  <a:srgbClr val="FFC000"/>
                </a:solidFill>
                <a:effectLst/>
                <a:latin typeface="Open Sans" panose="020B0606030504020204" pitchFamily="34" charset="0"/>
                <a:cs typeface="Roya" panose="00000400000000000000" pitchFamily="2" charset="-78"/>
              </a:rPr>
              <a:t>nucleoprotein antigens 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  <a:cs typeface="Roya" panose="00000400000000000000" pitchFamily="2" charset="-78"/>
              </a:rPr>
              <a:t>in respiratory specimens, and display the result in a qualitative way (positive vs. negative) </a:t>
            </a:r>
            <a:endParaRPr lang="en-US" dirty="0">
              <a:solidFill>
                <a:schemeClr val="bg1"/>
              </a:solidFill>
              <a:cs typeface="Roya" panose="00000400000000000000" pitchFamily="2" charset="-78"/>
            </a:endParaRPr>
          </a:p>
        </p:txBody>
      </p:sp>
      <p:pic>
        <p:nvPicPr>
          <p:cNvPr id="9218" name="Picture 2" descr="Georgia Speedy Testing - Rapid influenza diagnostic tests (RIDTs) can help  in the diagnosis and management of patients who present with signs and  symptoms compatible with influenza. They can also be useful">
            <a:extLst>
              <a:ext uri="{FF2B5EF4-FFF2-40B4-BE49-F238E27FC236}">
                <a16:creationId xmlns:a16="http://schemas.microsoft.com/office/drawing/2014/main" id="{89F34358-BE53-95ED-5521-D0C2C847F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6" y="5534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F59C33-DB98-A620-D3A2-1A1A62B8ABBD}"/>
              </a:ext>
            </a:extLst>
          </p:cNvPr>
          <p:cNvSpPr txBox="1"/>
          <p:nvPr/>
        </p:nvSpPr>
        <p:spPr>
          <a:xfrm>
            <a:off x="76200" y="2450272"/>
            <a:ext cx="874395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Advantages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approximately 15 minutes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 –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office/bedside use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Disadvantages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false negative results common, sensitivity (50-70%)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Sensitivity to detect flu B viral antigens is lower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cannot distinguish between seasonal influenza A virus infection and novel influenza A virus infection</a:t>
            </a:r>
          </a:p>
        </p:txBody>
      </p:sp>
    </p:spTree>
    <p:extLst>
      <p:ext uri="{BB962C8B-B14F-4D97-AF65-F5344CB8AC3E}">
        <p14:creationId xmlns:p14="http://schemas.microsoft.com/office/powerpoint/2010/main" val="97572434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E214-F31E-86AC-4AC4-98B02A7B3A2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&amp; Flu </a:t>
            </a:r>
            <a:r>
              <a:rPr lang="en-US" sz="1100" dirty="0">
                <a:solidFill>
                  <a:schemeClr val="bg1"/>
                </a:solidFill>
              </a:rPr>
              <a:t>Laboratory Diagnosis</a:t>
            </a:r>
            <a:endParaRPr lang="en-BR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DA6D-23DF-CCC2-1D02-A7D1BEEF3CF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D158E-9D6D-A47B-B6C4-072036327A54}"/>
              </a:ext>
            </a:extLst>
          </p:cNvPr>
          <p:cNvSpPr txBox="1"/>
          <p:nvPr/>
        </p:nvSpPr>
        <p:spPr>
          <a:xfrm>
            <a:off x="453484" y="895350"/>
            <a:ext cx="3356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  <a:latin typeface="Open Sans" panose="020B0606030504020204" pitchFamily="34" charset="0"/>
                <a:cs typeface="Roya" panose="00000400000000000000" pitchFamily="2" charset="-78"/>
              </a:rPr>
              <a:t>2. Molecular Assays (RT-PCR)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66E14-2CC6-0A41-9D73-DF1B78F50EB5}"/>
              </a:ext>
            </a:extLst>
          </p:cNvPr>
          <p:cNvSpPr txBox="1"/>
          <p:nvPr/>
        </p:nvSpPr>
        <p:spPr>
          <a:xfrm>
            <a:off x="5105400" y="48916"/>
            <a:ext cx="312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Influenza Diagnostic Tests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644DE1-402D-D2CA-129B-0C9E0127D0B8}"/>
              </a:ext>
            </a:extLst>
          </p:cNvPr>
          <p:cNvSpPr txBox="1"/>
          <p:nvPr/>
        </p:nvSpPr>
        <p:spPr>
          <a:xfrm>
            <a:off x="453484" y="1428750"/>
            <a:ext cx="640265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RT-PCR  identify the presence of influenza </a:t>
            </a:r>
            <a:r>
              <a:rPr lang="en-US" b="0" i="0" dirty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viral RNA 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or </a:t>
            </a:r>
            <a:r>
              <a:rPr lang="en-US" b="0" i="0" dirty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nucleic acids 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 respiratory specimens with very high sensitivity and specificity.</a:t>
            </a:r>
          </a:p>
          <a:p>
            <a:endParaRPr lang="en-US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discriminate between infections with influenza A and B viruses</a:t>
            </a:r>
          </a:p>
          <a:p>
            <a:endParaRPr lang="en-US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identify specific seasonal influenza A virus subtypes [A(H1N1)pdm09, or A(H3N2)].</a:t>
            </a:r>
          </a:p>
          <a:p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multiplex molecular assays 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are available that can detect influenza viral nucleic acids and distinguish influenza virus infection from other respiratory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pic>
        <p:nvPicPr>
          <p:cNvPr id="10242" name="Picture 2" descr="Premix Ex Taq DNA Polymerase for Real-Time PCR">
            <a:extLst>
              <a:ext uri="{FF2B5EF4-FFF2-40B4-BE49-F238E27FC236}">
                <a16:creationId xmlns:a16="http://schemas.microsoft.com/office/drawing/2014/main" id="{0FBA0FD6-0E6C-1BE6-EFB4-943EBC8D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56" y="50549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ioQuant-96, real-time PCR detection system| Biosan">
            <a:extLst>
              <a:ext uri="{FF2B5EF4-FFF2-40B4-BE49-F238E27FC236}">
                <a16:creationId xmlns:a16="http://schemas.microsoft.com/office/drawing/2014/main" id="{E36F43DD-D6FB-6848-B131-E1B5FBAAD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57" y="2460450"/>
            <a:ext cx="191350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17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E214-F31E-86AC-4AC4-98B02A7B3A2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&amp; Flu </a:t>
            </a:r>
            <a:r>
              <a:rPr lang="en-US" sz="1100" dirty="0">
                <a:solidFill>
                  <a:schemeClr val="bg1"/>
                </a:solidFill>
              </a:rPr>
              <a:t>Laboratory Diagnosis</a:t>
            </a:r>
            <a:endParaRPr lang="en-BR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DA6D-23DF-CCC2-1D02-A7D1BEEF3CF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91362-601F-6DB1-F3D5-9260AF901775}"/>
              </a:ext>
            </a:extLst>
          </p:cNvPr>
          <p:cNvSpPr txBox="1"/>
          <p:nvPr/>
        </p:nvSpPr>
        <p:spPr>
          <a:xfrm>
            <a:off x="436756" y="819150"/>
            <a:ext cx="527824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Open Sans Medium"/>
              </a:rPr>
              <a:t>3. Immunofluorescence</a:t>
            </a:r>
          </a:p>
          <a:p>
            <a:pPr algn="l"/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antigen detection assays results in 2-4 hours with moderate sensitivity and high specificity</a:t>
            </a:r>
            <a:endParaRPr lang="en-US" sz="1600" b="0" i="0" dirty="0">
              <a:solidFill>
                <a:schemeClr val="bg1"/>
              </a:solidFill>
              <a:effectLst/>
              <a:latin typeface="Open Sans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221D7-52AE-2D52-14F0-20C9D112FE47}"/>
              </a:ext>
            </a:extLst>
          </p:cNvPr>
          <p:cNvSpPr txBox="1"/>
          <p:nvPr/>
        </p:nvSpPr>
        <p:spPr>
          <a:xfrm>
            <a:off x="479504" y="2234730"/>
            <a:ext cx="45757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Open Sans Medium"/>
              </a:rPr>
              <a:t>4. Viral Culture</a:t>
            </a:r>
          </a:p>
          <a:p>
            <a:pPr algn="l"/>
            <a:r>
              <a:rPr lang="en-US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Shell-vial tissue culture results may take 1-3 days, while traditional tissue-cell viral culture results may take 3-10 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40816A-A50A-B58C-8163-ABF80DA4451B}"/>
              </a:ext>
            </a:extLst>
          </p:cNvPr>
          <p:cNvSpPr txBox="1"/>
          <p:nvPr/>
        </p:nvSpPr>
        <p:spPr>
          <a:xfrm>
            <a:off x="479504" y="3896533"/>
            <a:ext cx="45757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Open Sans Medium"/>
              </a:rPr>
              <a:t>5. Serologic Testing</a:t>
            </a:r>
          </a:p>
          <a:p>
            <a:pPr algn="l"/>
            <a:r>
              <a:rPr lang="en-US" sz="1600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</a:rPr>
              <a:t>Serological testing for influenza is not recommended for clinical decision-making.</a:t>
            </a:r>
          </a:p>
        </p:txBody>
      </p:sp>
      <p:pic>
        <p:nvPicPr>
          <p:cNvPr id="11266" name="Picture 2" descr="Visualising viral infection with immunofluorescence microscopy - The Native  Antigen Company">
            <a:extLst>
              <a:ext uri="{FF2B5EF4-FFF2-40B4-BE49-F238E27FC236}">
                <a16:creationId xmlns:a16="http://schemas.microsoft.com/office/drawing/2014/main" id="{BCE7C28E-4376-0E28-0D7A-DA85FA62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2110"/>
            <a:ext cx="2209800" cy="146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-Mix™ &amp; R-Mix Too™">
            <a:extLst>
              <a:ext uri="{FF2B5EF4-FFF2-40B4-BE49-F238E27FC236}">
                <a16:creationId xmlns:a16="http://schemas.microsoft.com/office/drawing/2014/main" id="{70958C78-4BE8-FDC8-5AC9-2DC598BFF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60" y="2263601"/>
            <a:ext cx="2154230" cy="146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nfluenza Diagnosis with a Specific Emphasis on the M2e Antigen as a  Diagnostic Tool | IntechOpen">
            <a:extLst>
              <a:ext uri="{FF2B5EF4-FFF2-40B4-BE49-F238E27FC236}">
                <a16:creationId xmlns:a16="http://schemas.microsoft.com/office/drawing/2014/main" id="{561DB952-2A05-7C98-2984-801865A4D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72" y="4115369"/>
            <a:ext cx="3083528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BD24AE-EE04-8685-8EB7-4DDA359F7388}"/>
              </a:ext>
            </a:extLst>
          </p:cNvPr>
          <p:cNvSpPr txBox="1"/>
          <p:nvPr/>
        </p:nvSpPr>
        <p:spPr>
          <a:xfrm>
            <a:off x="5105400" y="48916"/>
            <a:ext cx="312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Influenza Diagnostic Tests</a:t>
            </a:r>
          </a:p>
        </p:txBody>
      </p:sp>
    </p:spTree>
    <p:extLst>
      <p:ext uri="{BB962C8B-B14F-4D97-AF65-F5344CB8AC3E}">
        <p14:creationId xmlns:p14="http://schemas.microsoft.com/office/powerpoint/2010/main" val="250667773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E214-F31E-86AC-4AC4-98B02A7B3A2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&amp; Flu </a:t>
            </a:r>
            <a:r>
              <a:rPr lang="en-US" sz="1100" dirty="0">
                <a:solidFill>
                  <a:schemeClr val="bg1"/>
                </a:solidFill>
              </a:rPr>
              <a:t>Laboratory Diagnosis</a:t>
            </a:r>
            <a:endParaRPr lang="en-BR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DA6D-23DF-CCC2-1D02-A7D1BEEF3CF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32C29-8777-3BBB-E503-CB1C8AD9D93E}"/>
              </a:ext>
            </a:extLst>
          </p:cNvPr>
          <p:cNvSpPr txBox="1"/>
          <p:nvPr/>
        </p:nvSpPr>
        <p:spPr>
          <a:xfrm>
            <a:off x="5032917" y="16262"/>
            <a:ext cx="3666893" cy="36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sz="1800" b="0" i="0" dirty="0">
                <a:solidFill>
                  <a:schemeClr val="bg2"/>
                </a:solidFill>
                <a:effectLst/>
                <a:latin typeface="Cambria" panose="02040503050406030204" pitchFamily="18" charset="0"/>
              </a:rPr>
              <a:t>DIAGNOSTIC TESTS FOR COVID‐19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00B4B-93B2-CDF0-7495-C63D2D419C38}"/>
              </a:ext>
            </a:extLst>
          </p:cNvPr>
          <p:cNvSpPr txBox="1"/>
          <p:nvPr/>
        </p:nvSpPr>
        <p:spPr>
          <a:xfrm>
            <a:off x="1416671" y="742950"/>
            <a:ext cx="76962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Molecular Tests </a:t>
            </a:r>
            <a:r>
              <a:rPr lang="en-US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(for all variants)</a:t>
            </a:r>
          </a:p>
          <a:p>
            <a:endParaRPr lang="en-US" b="0" i="0" dirty="0">
              <a:solidFill>
                <a:srgbClr val="FFFF00"/>
              </a:solidFill>
              <a:effectLst/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         - Sampling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( time of virus shedding/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between 2, 3 to 20 days after exposure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                                  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false negative: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improper collection, insufficient amount of virus,                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                                                                     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NO standard NP and OP swabs  </a:t>
            </a:r>
          </a:p>
          <a:p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         - Transport                     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at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4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</a:rPr>
              <a:t>oc</a:t>
            </a:r>
          </a:p>
          <a:p>
            <a:endParaRPr lang="en-US" baseline="30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         - Genome Extraction   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false positive &amp; negative: cross contamination /                  </a:t>
            </a:r>
          </a:p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                                                                 inhibition</a:t>
            </a:r>
          </a:p>
          <a:p>
            <a:endParaRPr lang="en-US" sz="1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            - PCR                                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false positive &amp; negative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4" name="Picture 2" descr="Covid-19 research : sample collection">
            <a:extLst>
              <a:ext uri="{FF2B5EF4-FFF2-40B4-BE49-F238E27FC236}">
                <a16:creationId xmlns:a16="http://schemas.microsoft.com/office/drawing/2014/main" id="{023F260E-CDA9-F804-1A4C-35F4F579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21" y="1123950"/>
            <a:ext cx="1768500" cy="134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omplete Solutions for COVID-19 Sample Collection and Transport |  Laboratory Talk">
            <a:extLst>
              <a:ext uri="{FF2B5EF4-FFF2-40B4-BE49-F238E27FC236}">
                <a16:creationId xmlns:a16="http://schemas.microsoft.com/office/drawing/2014/main" id="{5F7D4495-49E3-EB3E-0B3E-69232D6C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96287"/>
            <a:ext cx="2247899" cy="134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Extraction of the Virus Genome (05810994) | COVID-19 Testing… | Flickr">
            <a:extLst>
              <a:ext uri="{FF2B5EF4-FFF2-40B4-BE49-F238E27FC236}">
                <a16:creationId xmlns:a16="http://schemas.microsoft.com/office/drawing/2014/main" id="{CA2EA4AF-9C98-10C5-F98B-F82BB7CD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8175"/>
            <a:ext cx="1767721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319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E214-F31E-86AC-4AC4-98B02A7B3A2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&amp; Flu </a:t>
            </a:r>
            <a:r>
              <a:rPr lang="en-US" sz="1100" dirty="0">
                <a:solidFill>
                  <a:schemeClr val="bg1"/>
                </a:solidFill>
              </a:rPr>
              <a:t>Laboratory Diagnosis</a:t>
            </a:r>
            <a:endParaRPr lang="en-BR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DA6D-23DF-CCC2-1D02-A7D1BEEF3CF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8F604-1CF5-F8FA-0D59-E5CB2E8526A1}"/>
              </a:ext>
            </a:extLst>
          </p:cNvPr>
          <p:cNvSpPr txBox="1"/>
          <p:nvPr/>
        </p:nvSpPr>
        <p:spPr>
          <a:xfrm>
            <a:off x="5036634" y="16262"/>
            <a:ext cx="3663176" cy="36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sz="1800" b="0" i="0" dirty="0">
                <a:solidFill>
                  <a:schemeClr val="bg2"/>
                </a:solidFill>
                <a:effectLst/>
                <a:latin typeface="Cambria" panose="02040503050406030204" pitchFamily="18" charset="0"/>
              </a:rPr>
              <a:t>DIAGNOSTIC TESTS FOR COVID‐19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FF6E7-0736-61C3-102A-A3342342026B}"/>
              </a:ext>
            </a:extLst>
          </p:cNvPr>
          <p:cNvSpPr txBox="1"/>
          <p:nvPr/>
        </p:nvSpPr>
        <p:spPr>
          <a:xfrm>
            <a:off x="304800" y="590550"/>
            <a:ext cx="8153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2. S</a:t>
            </a:r>
            <a:r>
              <a:rPr lang="en-US" b="1" i="0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erological assays  </a:t>
            </a:r>
            <a:r>
              <a:rPr lang="en-US" i="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B</a:t>
            </a:r>
            <a:r>
              <a:rPr lang="en-US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ased on antibodies antigenic protein)</a:t>
            </a:r>
          </a:p>
          <a:p>
            <a:endParaRPr lang="en-US" b="0" i="0" u="sng" baseline="30000" dirty="0">
              <a:solidFill>
                <a:srgbClr val="FFFF00"/>
              </a:solidFill>
              <a:effectLst/>
              <a:latin typeface="Cambria" panose="02040503050406030204" pitchFamily="18" charset="0"/>
            </a:endParaRP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Both </a:t>
            </a:r>
            <a:r>
              <a:rPr lang="en-US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past</a:t>
            </a:r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and </a:t>
            </a:r>
            <a:r>
              <a:rPr lang="en-US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current</a:t>
            </a:r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SARS‐CoV‐2 infections can be detected 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cheaper</a:t>
            </a:r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and take less time to diagnose, and </a:t>
            </a:r>
            <a:r>
              <a:rPr lang="en-US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less complicated</a:t>
            </a: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b="0" i="0" dirty="0">
                <a:solidFill>
                  <a:srgbClr val="FFFF00"/>
                </a:solidFill>
                <a:effectLst/>
                <a:latin typeface="Cambria" panose="02040503050406030204" pitchFamily="18" charset="0"/>
              </a:rPr>
              <a:t>disadvantages: 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cannot be used in the </a:t>
            </a:r>
            <a:r>
              <a:rPr lang="en-US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early stages </a:t>
            </a:r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of the infection (up to the sixth day) 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do not provide information about the </a:t>
            </a:r>
            <a:r>
              <a:rPr lang="en-US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viral load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the </a:t>
            </a:r>
            <a:r>
              <a:rPr lang="en-US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reliability rate </a:t>
            </a:r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of serological kits is limited (</a:t>
            </a:r>
            <a:r>
              <a:rPr lang="en-US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89%–99%) </a:t>
            </a:r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due to </a:t>
            </a:r>
            <a:r>
              <a:rPr lang="en-US" b="1" i="1" u="sng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false‐positive </a:t>
            </a:r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results in patients infected with other human coronavirus types such as HCoV‐</a:t>
            </a:r>
            <a:r>
              <a:rPr lang="en-US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OC43</a:t>
            </a:r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and HCoV‐</a:t>
            </a:r>
            <a:r>
              <a:rPr lang="en-US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229E</a:t>
            </a:r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because of cross‐reactivity and </a:t>
            </a:r>
            <a:r>
              <a:rPr lang="en-US" b="1" i="1" u="sng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false‐negative </a:t>
            </a:r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results in </a:t>
            </a:r>
            <a:r>
              <a:rPr lang="en-US" b="0" i="0" dirty="0"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immunocompromised</a:t>
            </a:r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individuals </a:t>
            </a:r>
          </a:p>
          <a:p>
            <a:endParaRPr lang="en-US" b="0" i="0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rgbClr val="92D050"/>
                </a:solidFill>
                <a:latin typeface="Cambria" panose="02040503050406030204" pitchFamily="18" charset="0"/>
              </a:rPr>
              <a:t>T</a:t>
            </a:r>
            <a:r>
              <a:rPr lang="en-US" b="0" i="0" dirty="0">
                <a:solidFill>
                  <a:srgbClr val="92D050"/>
                </a:solidFill>
                <a:effectLst/>
                <a:latin typeface="Cambria" panose="02040503050406030204" pitchFamily="18" charset="0"/>
              </a:rPr>
              <a:t>hey are not preferred as the primary test in hospitals but allow individuals to test themselves based on the presence–absence of the virus at home</a:t>
            </a:r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1691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64E72-A026-BD06-5850-55BB7F94FDD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9682ADF-C698-2A48-AA59-1663A2D0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26947"/>
            <a:ext cx="4914900" cy="440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F582E0-36F0-5C7E-3C42-B56D26A449B0}"/>
              </a:ext>
            </a:extLst>
          </p:cNvPr>
          <p:cNvSpPr txBox="1"/>
          <p:nvPr/>
        </p:nvSpPr>
        <p:spPr>
          <a:xfrm>
            <a:off x="5036634" y="16262"/>
            <a:ext cx="3663176" cy="36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sz="1800" b="0" i="0" dirty="0">
                <a:solidFill>
                  <a:schemeClr val="bg2"/>
                </a:solidFill>
                <a:effectLst/>
                <a:latin typeface="Cambria" panose="02040503050406030204" pitchFamily="18" charset="0"/>
              </a:rPr>
              <a:t>DIAGNOSTIC TESTS FOR COVID‐19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71E83E-5569-8A74-4AC9-86B10F94E0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5800" y="275642"/>
            <a:ext cx="4343400" cy="1783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&amp; Flu </a:t>
            </a:r>
            <a:r>
              <a:rPr lang="en-US" sz="1100" dirty="0">
                <a:solidFill>
                  <a:schemeClr val="bg1"/>
                </a:solidFill>
              </a:rPr>
              <a:t>Laboratory Diagnosis</a:t>
            </a:r>
            <a:endParaRPr lang="en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886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DA6D-23DF-CCC2-1D02-A7D1BEEF3CF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863DAFB0-365D-F7C6-955E-4946497CE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67306"/>
              </p:ext>
            </p:extLst>
          </p:nvPr>
        </p:nvGraphicFramePr>
        <p:xfrm>
          <a:off x="1083492" y="1962150"/>
          <a:ext cx="6890237" cy="345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8BA6CD1-BE2A-555B-3AF4-8607B0378C6B}"/>
              </a:ext>
            </a:extLst>
          </p:cNvPr>
          <p:cNvSpPr txBox="1"/>
          <p:nvPr/>
        </p:nvSpPr>
        <p:spPr>
          <a:xfrm>
            <a:off x="5366061" y="-30481"/>
            <a:ext cx="365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multiplex molecular assays</a:t>
            </a:r>
          </a:p>
          <a:p>
            <a:endParaRPr lang="en-US" dirty="0">
              <a:solidFill>
                <a:srgbClr val="FFFF00"/>
              </a:solidFill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en-GB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d</a:t>
            </a:r>
            <a:r>
              <a:rPr lang="en-GB" dirty="0">
                <a:solidFill>
                  <a:srgbClr val="FFFF00"/>
                </a:solidFill>
                <a:latin typeface="Open Sans" panose="020B0606030504020204" pitchFamily="34" charset="0"/>
              </a:rPr>
              <a:t>etected co-infection</a:t>
            </a:r>
            <a:endParaRPr lang="en-US" dirty="0">
              <a:solidFill>
                <a:srgbClr val="FFFF00"/>
              </a:solidFill>
              <a:latin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D3FF5A-A0A4-44F2-1189-D707658104CF}"/>
              </a:ext>
            </a:extLst>
          </p:cNvPr>
          <p:cNvSpPr txBox="1"/>
          <p:nvPr/>
        </p:nvSpPr>
        <p:spPr>
          <a:xfrm>
            <a:off x="685800" y="285750"/>
            <a:ext cx="45757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Respiratory Flow Chip Kit: 21 pathogens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Flu A,B, H1N1,H3, h. </a:t>
            </a:r>
            <a:r>
              <a:rPr lang="en-US" dirty="0" err="1">
                <a:solidFill>
                  <a:schemeClr val="bg1"/>
                </a:solidFill>
              </a:rPr>
              <a:t>MPv</a:t>
            </a:r>
            <a:r>
              <a:rPr lang="en-US" dirty="0">
                <a:solidFill>
                  <a:schemeClr val="bg1"/>
                </a:solidFill>
              </a:rPr>
              <a:t>, RSV, Rhino, Enter/P.I 1,2,3,4, Aden, Boca, 229E, HKU, NL63,  OC43,  SARS-CoV-2</a:t>
            </a:r>
          </a:p>
        </p:txBody>
      </p:sp>
    </p:spTree>
    <p:extLst>
      <p:ext uri="{BB962C8B-B14F-4D97-AF65-F5344CB8AC3E}">
        <p14:creationId xmlns:p14="http://schemas.microsoft.com/office/powerpoint/2010/main" val="103278168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43A4B-444A-22D5-B448-0C103C6B334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E5BC00-B53F-EC2F-7F23-58AE14266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63078"/>
            <a:ext cx="6423851" cy="3189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C53F15-CAD4-64CA-6F98-A76EBD6B7C35}"/>
              </a:ext>
            </a:extLst>
          </p:cNvPr>
          <p:cNvSpPr txBox="1"/>
          <p:nvPr/>
        </p:nvSpPr>
        <p:spPr>
          <a:xfrm>
            <a:off x="685800" y="285750"/>
            <a:ext cx="45757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Respiratory Flow Chip Kit: 21 pathogens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Flu A,B, H1N1,H3, h. </a:t>
            </a:r>
            <a:r>
              <a:rPr lang="en-US" dirty="0" err="1">
                <a:solidFill>
                  <a:schemeClr val="bg1"/>
                </a:solidFill>
              </a:rPr>
              <a:t>MPv</a:t>
            </a:r>
            <a:r>
              <a:rPr lang="en-US" dirty="0">
                <a:solidFill>
                  <a:schemeClr val="bg1"/>
                </a:solidFill>
              </a:rPr>
              <a:t>, RSV, Rhino, Enter/P.I 1,2,3,4, Aden, Boca, 229E, HKU, NL63,  OC43,  SARS-CoV-2</a:t>
            </a:r>
          </a:p>
        </p:txBody>
      </p:sp>
    </p:spTree>
    <p:extLst>
      <p:ext uri="{BB962C8B-B14F-4D97-AF65-F5344CB8AC3E}">
        <p14:creationId xmlns:p14="http://schemas.microsoft.com/office/powerpoint/2010/main" val="398288188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4E03A1-0B09-6927-7646-D647F36A5A32}"/>
              </a:ext>
            </a:extLst>
          </p:cNvPr>
          <p:cNvSpPr txBox="1"/>
          <p:nvPr/>
        </p:nvSpPr>
        <p:spPr>
          <a:xfrm>
            <a:off x="3810000" y="2190750"/>
            <a:ext cx="152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Thank You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0F74D-B600-0640-98DA-401C0EE5581B}"/>
              </a:ext>
            </a:extLst>
          </p:cNvPr>
          <p:cNvCxnSpPr>
            <a:cxnSpLocks/>
          </p:cNvCxnSpPr>
          <p:nvPr/>
        </p:nvCxnSpPr>
        <p:spPr>
          <a:xfrm>
            <a:off x="1761378" y="2571750"/>
            <a:ext cx="0" cy="257175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D939C0F-3839-5546-9BDC-66139DD699BA}"/>
              </a:ext>
            </a:extLst>
          </p:cNvPr>
          <p:cNvSpPr/>
          <p:nvPr/>
        </p:nvSpPr>
        <p:spPr>
          <a:xfrm rot="16200000">
            <a:off x="1416239" y="3049649"/>
            <a:ext cx="691773" cy="691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chemeClr val="accent1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D475A57-3D77-C34F-AE98-042C38F3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objectives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FDADB6-F4D8-0A4C-BB24-A51F83D0EC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5800" y="268208"/>
            <a:ext cx="4343400" cy="1783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&amp; Flu </a:t>
            </a:r>
            <a:r>
              <a:rPr lang="en-US" sz="1100" dirty="0">
                <a:solidFill>
                  <a:schemeClr val="bg1"/>
                </a:solidFill>
              </a:rPr>
              <a:t>Laboratory Diagnosis</a:t>
            </a:r>
            <a:endParaRPr lang="en-BR" dirty="0"/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9C16462F-28BB-E247-9B4D-8408A6770F0E}"/>
              </a:ext>
            </a:extLst>
          </p:cNvPr>
          <p:cNvSpPr txBox="1">
            <a:spLocks/>
          </p:cNvSpPr>
          <p:nvPr/>
        </p:nvSpPr>
        <p:spPr>
          <a:xfrm>
            <a:off x="2584450" y="2114550"/>
            <a:ext cx="4730750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000" dirty="0"/>
              <a:t>Influensa  </a:t>
            </a:r>
            <a:endParaRPr lang="en-BR" sz="2000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378D952-07A9-754C-810B-8F3E0F76FA53}"/>
              </a:ext>
            </a:extLst>
          </p:cNvPr>
          <p:cNvSpPr txBox="1">
            <a:spLocks/>
          </p:cNvSpPr>
          <p:nvPr/>
        </p:nvSpPr>
        <p:spPr>
          <a:xfrm>
            <a:off x="2584449" y="2490053"/>
            <a:ext cx="4883147" cy="304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86" indent="-342886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19" indent="-285738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52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3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1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>
                <a:solidFill>
                  <a:schemeClr val="bg1"/>
                </a:solidFill>
              </a:rPr>
              <a:t>Life cycle </a:t>
            </a:r>
            <a:endParaRPr lang="en-BR" sz="1400" dirty="0">
              <a:solidFill>
                <a:schemeClr val="bg1"/>
              </a:solidFill>
            </a:endParaRPr>
          </a:p>
        </p:txBody>
      </p:sp>
      <p:sp>
        <p:nvSpPr>
          <p:cNvPr id="34" name="Title 11">
            <a:extLst>
              <a:ext uri="{FF2B5EF4-FFF2-40B4-BE49-F238E27FC236}">
                <a16:creationId xmlns:a16="http://schemas.microsoft.com/office/drawing/2014/main" id="{A9A44EF3-7F4B-2B54-0D6C-714DF7C3EB1C}"/>
              </a:ext>
            </a:extLst>
          </p:cNvPr>
          <p:cNvSpPr txBox="1">
            <a:spLocks/>
          </p:cNvSpPr>
          <p:nvPr/>
        </p:nvSpPr>
        <p:spPr>
          <a:xfrm>
            <a:off x="1424940" y="3098578"/>
            <a:ext cx="676593" cy="53997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pt-BR" sz="2800" dirty="0"/>
              <a:t>2</a:t>
            </a:r>
            <a:endParaRPr lang="en-BR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C1CDDF-6913-C4CB-7975-4AC2B29E04E0}"/>
              </a:ext>
            </a:extLst>
          </p:cNvPr>
          <p:cNvSpPr/>
          <p:nvPr/>
        </p:nvSpPr>
        <p:spPr>
          <a:xfrm rot="16200000">
            <a:off x="1409760" y="3983102"/>
            <a:ext cx="691773" cy="691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chemeClr val="accent1"/>
              </a:solidFill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13274FEE-5CB5-43B6-F62E-362BDACDD7E9}"/>
              </a:ext>
            </a:extLst>
          </p:cNvPr>
          <p:cNvSpPr txBox="1">
            <a:spLocks/>
          </p:cNvSpPr>
          <p:nvPr/>
        </p:nvSpPr>
        <p:spPr>
          <a:xfrm>
            <a:off x="1438533" y="4066668"/>
            <a:ext cx="676593" cy="53997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pt-BR" sz="2800" dirty="0"/>
              <a:t>3</a:t>
            </a:r>
            <a:endParaRPr lang="en-BR" sz="2800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131E18DE-38DF-B8F3-E6ED-5C034669DBD7}"/>
              </a:ext>
            </a:extLst>
          </p:cNvPr>
          <p:cNvSpPr txBox="1">
            <a:spLocks/>
          </p:cNvSpPr>
          <p:nvPr/>
        </p:nvSpPr>
        <p:spPr>
          <a:xfrm>
            <a:off x="2587627" y="3030599"/>
            <a:ext cx="4730750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000" dirty="0"/>
              <a:t>Coronaviruses</a:t>
            </a:r>
            <a:endParaRPr lang="en-BR" sz="2000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BD1B69C3-E56E-CDC1-5667-FA2FE2C0D52B}"/>
              </a:ext>
            </a:extLst>
          </p:cNvPr>
          <p:cNvSpPr txBox="1">
            <a:spLocks/>
          </p:cNvSpPr>
          <p:nvPr/>
        </p:nvSpPr>
        <p:spPr>
          <a:xfrm>
            <a:off x="2587626" y="3406102"/>
            <a:ext cx="4883147" cy="304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86" indent="-342886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19" indent="-285738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52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3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1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>
                <a:solidFill>
                  <a:schemeClr val="bg1"/>
                </a:solidFill>
              </a:rPr>
              <a:t>Life Cycle</a:t>
            </a:r>
            <a:endParaRPr lang="en-BR" sz="1400" dirty="0">
              <a:solidFill>
                <a:schemeClr val="bg1"/>
              </a:solidFill>
            </a:endParaRPr>
          </a:p>
        </p:txBody>
      </p:sp>
      <p:sp>
        <p:nvSpPr>
          <p:cNvPr id="23" name="Title 11">
            <a:extLst>
              <a:ext uri="{FF2B5EF4-FFF2-40B4-BE49-F238E27FC236}">
                <a16:creationId xmlns:a16="http://schemas.microsoft.com/office/drawing/2014/main" id="{D3FA5D92-F502-18FC-0091-706DB5763671}"/>
              </a:ext>
            </a:extLst>
          </p:cNvPr>
          <p:cNvSpPr txBox="1">
            <a:spLocks/>
          </p:cNvSpPr>
          <p:nvPr/>
        </p:nvSpPr>
        <p:spPr>
          <a:xfrm>
            <a:off x="2598425" y="3970985"/>
            <a:ext cx="4730750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000" dirty="0"/>
              <a:t>Diagnosis</a:t>
            </a:r>
            <a:endParaRPr lang="en-BR" sz="2000" dirty="0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89B8377-F1BA-E62E-C6EB-346E94441128}"/>
              </a:ext>
            </a:extLst>
          </p:cNvPr>
          <p:cNvSpPr txBox="1">
            <a:spLocks/>
          </p:cNvSpPr>
          <p:nvPr/>
        </p:nvSpPr>
        <p:spPr>
          <a:xfrm>
            <a:off x="2598424" y="4346488"/>
            <a:ext cx="4883147" cy="304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86" indent="-342886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19" indent="-285738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52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3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1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>
                <a:solidFill>
                  <a:schemeClr val="bg1"/>
                </a:solidFill>
              </a:rPr>
              <a:t>Flu &amp; SARS </a:t>
            </a:r>
            <a:r>
              <a:rPr lang="en-US" sz="1400" dirty="0" err="1">
                <a:solidFill>
                  <a:schemeClr val="bg1"/>
                </a:solidFill>
              </a:rPr>
              <a:t>Cov</a:t>
            </a:r>
            <a:r>
              <a:rPr lang="en-US" sz="1400" dirty="0">
                <a:solidFill>
                  <a:schemeClr val="bg1"/>
                </a:solidFill>
              </a:rPr>
              <a:t> II</a:t>
            </a:r>
            <a:endParaRPr lang="en-BR" sz="14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E17E88-D12D-6C94-7070-C0228634AD42}"/>
              </a:ext>
            </a:extLst>
          </p:cNvPr>
          <p:cNvSpPr/>
          <p:nvPr/>
        </p:nvSpPr>
        <p:spPr>
          <a:xfrm rot="16200000">
            <a:off x="1441827" y="1879977"/>
            <a:ext cx="691773" cy="691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chemeClr val="accent1"/>
              </a:solidFill>
            </a:endParaRP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CD082363-92CB-38E7-8C0A-D33CBE72449F}"/>
              </a:ext>
            </a:extLst>
          </p:cNvPr>
          <p:cNvSpPr txBox="1">
            <a:spLocks/>
          </p:cNvSpPr>
          <p:nvPr/>
        </p:nvSpPr>
        <p:spPr>
          <a:xfrm>
            <a:off x="1457007" y="1885950"/>
            <a:ext cx="676593" cy="53997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62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pt-BR" sz="2800" dirty="0"/>
              <a:t>1</a:t>
            </a:r>
            <a:endParaRPr lang="en-BR" sz="2800" dirty="0"/>
          </a:p>
        </p:txBody>
      </p:sp>
      <p:sp>
        <p:nvSpPr>
          <p:cNvPr id="16" name="Content Placeholder 30">
            <a:extLst>
              <a:ext uri="{FF2B5EF4-FFF2-40B4-BE49-F238E27FC236}">
                <a16:creationId xmlns:a16="http://schemas.microsoft.com/office/drawing/2014/main" id="{2E2F48B8-CBF9-BEE1-DCA5-CA070812257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629651" y="4644007"/>
            <a:ext cx="381000" cy="228600"/>
          </a:xfrm>
        </p:spPr>
        <p:txBody>
          <a:bodyPr/>
          <a:lstStyle/>
          <a:p>
            <a:r>
              <a:rPr lang="en-US" dirty="0"/>
              <a:t>1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7022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9304D0F-9DD6-8846-9699-94C619E0CFE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&amp; Flu </a:t>
            </a:r>
            <a:r>
              <a:rPr lang="en-US" sz="1100" dirty="0">
                <a:solidFill>
                  <a:schemeClr val="bg1"/>
                </a:solidFill>
              </a:rPr>
              <a:t>Laboratory Diagnosis</a:t>
            </a:r>
            <a:endParaRPr lang="en-BR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75771A42-B167-084D-9AAE-93673C98F7F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BR" dirty="0"/>
          </a:p>
        </p:txBody>
      </p:sp>
      <p:pic>
        <p:nvPicPr>
          <p:cNvPr id="2050" name="Picture 2" descr="Risk of readmission high in infants with viral acute respiratory illnesses  | Latest news for Doctors, Nurses and Pharmacists | Respirology">
            <a:extLst>
              <a:ext uri="{FF2B5EF4-FFF2-40B4-BE49-F238E27FC236}">
                <a16:creationId xmlns:a16="http://schemas.microsoft.com/office/drawing/2014/main" id="{419876B8-8F34-05B8-56AF-92304CA3C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733" y="2229650"/>
            <a:ext cx="4267200" cy="284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5E0605-594C-A647-B6EA-8F8DAD817E8B}"/>
              </a:ext>
            </a:extLst>
          </p:cNvPr>
          <p:cNvSpPr txBox="1"/>
          <p:nvPr/>
        </p:nvSpPr>
        <p:spPr>
          <a:xfrm>
            <a:off x="304799" y="578844"/>
            <a:ext cx="87058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Acute respiratory illnesses 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frequently occurring illness in all age groups - limited to upper airways - self-limiting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small percentage  progress to lower respiratory tract infections as bronchiolitis and pneumonia. 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Children and elderly people are at increased risk - developing countries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A84BC12F-F5B0-832F-F8EF-98567834664B}"/>
              </a:ext>
            </a:extLst>
          </p:cNvPr>
          <p:cNvSpPr/>
          <p:nvPr/>
        </p:nvSpPr>
        <p:spPr>
          <a:xfrm>
            <a:off x="3794436" y="1920394"/>
            <a:ext cx="990600" cy="838200"/>
          </a:xfrm>
          <a:prstGeom prst="irregularSeal1">
            <a:avLst/>
          </a:prstGeom>
          <a:solidFill>
            <a:srgbClr val="FFC000"/>
          </a:solidFill>
          <a:ln>
            <a:solidFill>
              <a:srgbClr val="C418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Flu</a:t>
            </a: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A48F035A-D02F-80F1-1F52-CBCAFFD438EC}"/>
              </a:ext>
            </a:extLst>
          </p:cNvPr>
          <p:cNvSpPr/>
          <p:nvPr/>
        </p:nvSpPr>
        <p:spPr>
          <a:xfrm>
            <a:off x="6662101" y="3651161"/>
            <a:ext cx="1343721" cy="846118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C00000"/>
                </a:solidFill>
              </a:rPr>
              <a:t>hMPv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9C288FDB-9284-8963-C7E8-AAA3F00EF4A5}"/>
              </a:ext>
            </a:extLst>
          </p:cNvPr>
          <p:cNvSpPr/>
          <p:nvPr/>
        </p:nvSpPr>
        <p:spPr>
          <a:xfrm>
            <a:off x="6509990" y="2643605"/>
            <a:ext cx="1219199" cy="8382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C00000"/>
                </a:solidFill>
              </a:rPr>
              <a:t>EnV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A8CCA281-6001-002A-16F3-395E0082C93A}"/>
              </a:ext>
            </a:extLst>
          </p:cNvPr>
          <p:cNvSpPr/>
          <p:nvPr/>
        </p:nvSpPr>
        <p:spPr>
          <a:xfrm>
            <a:off x="5283821" y="3062705"/>
            <a:ext cx="990600" cy="838200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RSV</a:t>
            </a:r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401B83FD-1D79-FF99-52DD-C089F01E8B84}"/>
              </a:ext>
            </a:extLst>
          </p:cNvPr>
          <p:cNvSpPr/>
          <p:nvPr/>
        </p:nvSpPr>
        <p:spPr>
          <a:xfrm>
            <a:off x="5283821" y="1925373"/>
            <a:ext cx="1219199" cy="838200"/>
          </a:xfrm>
          <a:prstGeom prst="irregularSeal1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Rhino</a:t>
            </a:r>
          </a:p>
        </p:txBody>
      </p:sp>
      <p:sp>
        <p:nvSpPr>
          <p:cNvPr id="22" name="Explosion: 8 Points 21">
            <a:extLst>
              <a:ext uri="{FF2B5EF4-FFF2-40B4-BE49-F238E27FC236}">
                <a16:creationId xmlns:a16="http://schemas.microsoft.com/office/drawing/2014/main" id="{D35E142B-9348-A433-61B5-8B8159F8C613}"/>
              </a:ext>
            </a:extLst>
          </p:cNvPr>
          <p:cNvSpPr/>
          <p:nvPr/>
        </p:nvSpPr>
        <p:spPr>
          <a:xfrm>
            <a:off x="5442902" y="4282552"/>
            <a:ext cx="1219199" cy="8382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PI 1,2,3</a:t>
            </a:r>
          </a:p>
        </p:txBody>
      </p:sp>
      <p:sp>
        <p:nvSpPr>
          <p:cNvPr id="23" name="Explosion: 8 Points 22">
            <a:extLst>
              <a:ext uri="{FF2B5EF4-FFF2-40B4-BE49-F238E27FC236}">
                <a16:creationId xmlns:a16="http://schemas.microsoft.com/office/drawing/2014/main" id="{2672A3DD-93C4-44F7-42E5-61660FF89323}"/>
              </a:ext>
            </a:extLst>
          </p:cNvPr>
          <p:cNvSpPr/>
          <p:nvPr/>
        </p:nvSpPr>
        <p:spPr>
          <a:xfrm>
            <a:off x="1884557" y="4253076"/>
            <a:ext cx="1219199" cy="838200"/>
          </a:xfrm>
          <a:prstGeom prst="irregularSeal1">
            <a:avLst/>
          </a:prstGeom>
          <a:solidFill>
            <a:srgbClr val="00B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SARS I/II</a:t>
            </a:r>
          </a:p>
        </p:txBody>
      </p:sp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1B8E3DFD-E67C-45F1-6FFB-B6D17AB6AD2A}"/>
              </a:ext>
            </a:extLst>
          </p:cNvPr>
          <p:cNvSpPr/>
          <p:nvPr/>
        </p:nvSpPr>
        <p:spPr>
          <a:xfrm>
            <a:off x="1212900" y="3548300"/>
            <a:ext cx="1219199" cy="83820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Boca</a:t>
            </a:r>
          </a:p>
        </p:txBody>
      </p:sp>
      <p:sp>
        <p:nvSpPr>
          <p:cNvPr id="25" name="Explosion: 8 Points 24">
            <a:extLst>
              <a:ext uri="{FF2B5EF4-FFF2-40B4-BE49-F238E27FC236}">
                <a16:creationId xmlns:a16="http://schemas.microsoft.com/office/drawing/2014/main" id="{A5EE5B71-3AB1-DED9-9E8F-077C7738B56F}"/>
              </a:ext>
            </a:extLst>
          </p:cNvPr>
          <p:cNvSpPr/>
          <p:nvPr/>
        </p:nvSpPr>
        <p:spPr>
          <a:xfrm>
            <a:off x="291862" y="2276262"/>
            <a:ext cx="1554552" cy="1556496"/>
          </a:xfrm>
          <a:prstGeom prst="irregularSeal1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229E, HKU, NL63, OC43</a:t>
            </a:r>
          </a:p>
        </p:txBody>
      </p:sp>
      <p:sp>
        <p:nvSpPr>
          <p:cNvPr id="26" name="Explosion: 8 Points 25">
            <a:extLst>
              <a:ext uri="{FF2B5EF4-FFF2-40B4-BE49-F238E27FC236}">
                <a16:creationId xmlns:a16="http://schemas.microsoft.com/office/drawing/2014/main" id="{8AC74551-68AC-2B5B-D170-D33B6BE67872}"/>
              </a:ext>
            </a:extLst>
          </p:cNvPr>
          <p:cNvSpPr/>
          <p:nvPr/>
        </p:nvSpPr>
        <p:spPr>
          <a:xfrm>
            <a:off x="2125646" y="2048704"/>
            <a:ext cx="1219199" cy="838200"/>
          </a:xfrm>
          <a:prstGeom prst="irregularSeal1">
            <a:avLst/>
          </a:prstGeom>
          <a:solidFill>
            <a:srgbClr val="A3A3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Adeno</a:t>
            </a:r>
          </a:p>
        </p:txBody>
      </p:sp>
    </p:spTree>
    <p:extLst>
      <p:ext uri="{BB962C8B-B14F-4D97-AF65-F5344CB8AC3E}">
        <p14:creationId xmlns:p14="http://schemas.microsoft.com/office/powerpoint/2010/main" val="197862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9304D0F-9DD6-8846-9699-94C619E0CFE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&amp; Flu </a:t>
            </a:r>
            <a:r>
              <a:rPr lang="en-US" sz="1100" dirty="0">
                <a:solidFill>
                  <a:schemeClr val="bg1"/>
                </a:solidFill>
              </a:rPr>
              <a:t>Laboratory Diagnosis</a:t>
            </a:r>
            <a:endParaRPr lang="en-BR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75771A42-B167-084D-9AAE-93673C98F7F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BR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817C0D8-BA8A-3AC8-0EA6-FC8D323B2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616767"/>
              </p:ext>
            </p:extLst>
          </p:nvPr>
        </p:nvGraphicFramePr>
        <p:xfrm>
          <a:off x="112905" y="514350"/>
          <a:ext cx="6934200" cy="45247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78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9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615">
                <a:tc gridSpan="4"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Family: </a:t>
                      </a:r>
                      <a:r>
                        <a:rPr lang="en-US" sz="28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Orthomyxoviridae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tc hMerge="1">
                  <a:txBody>
                    <a:bodyPr/>
                    <a:lstStyle/>
                    <a:p>
                      <a:pPr algn="ctr" rtl="0"/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324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Genus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Species (* indicates type species)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Serotypes or Subtypes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Hosts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92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Influenzavirus</a:t>
                      </a: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A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kern="1200" dirty="0">
                          <a:solidFill>
                            <a:srgbClr val="FFFF00"/>
                          </a:solidFill>
                        </a:rPr>
                        <a:t>Influenza A virus*</a:t>
                      </a:r>
                      <a:endParaRPr lang="en-US" sz="1600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46823" marR="46823" marT="23402" marB="23402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600" u="non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H1N1, H1N2, H2N2, H3N1, H3N2, H3N8, H5N1, H5N2, H5N3, H5N8, H5N9, H7N1, H7N2, H7N3, H7N4, H7N7, H9N2, H10N7</a:t>
                      </a:r>
                      <a:endParaRPr lang="pt-BR" sz="1600" u="non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sz="1600" dirty="0">
                          <a:solidFill>
                            <a:srgbClr val="FFFF00"/>
                          </a:solidFill>
                        </a:rPr>
                        <a:t>human, pig, horse,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th-TH" sz="1600" dirty="0">
                          <a:solidFill>
                            <a:srgbClr val="FFFF00"/>
                          </a:solidFill>
                        </a:rPr>
                        <a:t>seal, whale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th-TH" sz="1600" dirty="0">
                          <a:solidFill>
                            <a:srgbClr val="FFFF00"/>
                          </a:solidFill>
                        </a:rPr>
                        <a:t>bird, chicken, duck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557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Influenzavirus</a:t>
                      </a: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B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kern="1200" dirty="0">
                          <a:solidFill>
                            <a:srgbClr val="FFFF00"/>
                          </a:solidFill>
                        </a:rPr>
                        <a:t>Influenza B virus*</a:t>
                      </a:r>
                      <a:endParaRPr lang="en-US" sz="1600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46823" marR="46823" marT="23402" marB="23402" anchor="ctr"/>
                </a:tc>
                <a:tc>
                  <a:txBody>
                    <a:bodyPr/>
                    <a:lstStyle/>
                    <a:p>
                      <a:pPr algn="ctr" rtl="0"/>
                      <a:endParaRPr lang="fa-IR" sz="160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Human,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557"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Influenzavirus</a:t>
                      </a:r>
                      <a:r>
                        <a:rPr lang="en-US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C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kern="1200" dirty="0">
                          <a:solidFill>
                            <a:srgbClr val="FFFF00"/>
                          </a:solidFill>
                        </a:rPr>
                        <a:t>Influenza C virus*</a:t>
                      </a:r>
                      <a:endParaRPr lang="en-US" sz="1600" kern="1200" dirty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46823" marR="46823" marT="23402" marB="23402" anchor="ctr"/>
                </a:tc>
                <a:tc>
                  <a:txBody>
                    <a:bodyPr/>
                    <a:lstStyle/>
                    <a:p>
                      <a:pPr algn="ctr" rtl="0"/>
                      <a:endParaRPr lang="fa-IR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Human, pig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823" marR="46823" marT="23402" marB="2340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C:\Users\Sareh\Desktop\ax\flu_virion.png">
            <a:extLst>
              <a:ext uri="{FF2B5EF4-FFF2-40B4-BE49-F238E27FC236}">
                <a16:creationId xmlns:a16="http://schemas.microsoft.com/office/drawing/2014/main" id="{124DBA61-2490-6B92-E82F-634481E0D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32"/>
          <a:stretch/>
        </p:blipFill>
        <p:spPr bwMode="auto">
          <a:xfrm>
            <a:off x="7315200" y="514350"/>
            <a:ext cx="1600199" cy="153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AAD6DA-30B8-2D2E-FB75-AE11D69AA5D2}"/>
              </a:ext>
            </a:extLst>
          </p:cNvPr>
          <p:cNvSpPr txBox="1"/>
          <p:nvPr/>
        </p:nvSpPr>
        <p:spPr>
          <a:xfrm>
            <a:off x="7391400" y="2050541"/>
            <a:ext cx="137160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Influenza</a:t>
            </a:r>
          </a:p>
          <a:p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Pandemic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9304D0F-9DD6-8846-9699-94C619E0CFE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&amp; Flu </a:t>
            </a:r>
            <a:r>
              <a:rPr lang="en-US" sz="1100" dirty="0">
                <a:solidFill>
                  <a:schemeClr val="bg1"/>
                </a:solidFill>
              </a:rPr>
              <a:t>Laboratory Diagnosis</a:t>
            </a:r>
            <a:endParaRPr lang="en-BR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75771A42-B167-084D-9AAE-93673C98F7F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BR" dirty="0"/>
          </a:p>
        </p:txBody>
      </p:sp>
      <p:pic>
        <p:nvPicPr>
          <p:cNvPr id="245" name="Picture 244">
            <a:extLst>
              <a:ext uri="{FF2B5EF4-FFF2-40B4-BE49-F238E27FC236}">
                <a16:creationId xmlns:a16="http://schemas.microsoft.com/office/drawing/2014/main" id="{8D3B8B84-84F6-EB7E-A0DF-CCD135C04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66750"/>
            <a:ext cx="2933954" cy="429043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26114423-7CCB-27CF-F4AD-E9EB416C6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66750"/>
            <a:ext cx="2903472" cy="2598645"/>
          </a:xfrm>
          <a:prstGeom prst="rect">
            <a:avLst/>
          </a:prstGeom>
        </p:spPr>
      </p:pic>
      <p:pic>
        <p:nvPicPr>
          <p:cNvPr id="249" name="Picture 2" descr="C:\Users\Sareh\Desktop\ax\flu_virion.png">
            <a:extLst>
              <a:ext uri="{FF2B5EF4-FFF2-40B4-BE49-F238E27FC236}">
                <a16:creationId xmlns:a16="http://schemas.microsoft.com/office/drawing/2014/main" id="{ED3EB849-0F90-839E-24DC-F01EDAB6D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32"/>
          <a:stretch/>
        </p:blipFill>
        <p:spPr bwMode="auto">
          <a:xfrm>
            <a:off x="7315200" y="514350"/>
            <a:ext cx="1600199" cy="153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" name="TextBox 249">
            <a:extLst>
              <a:ext uri="{FF2B5EF4-FFF2-40B4-BE49-F238E27FC236}">
                <a16:creationId xmlns:a16="http://schemas.microsoft.com/office/drawing/2014/main" id="{FBA6F3C0-D43E-99F2-DC42-17B72DC016E6}"/>
              </a:ext>
            </a:extLst>
          </p:cNvPr>
          <p:cNvSpPr txBox="1"/>
          <p:nvPr/>
        </p:nvSpPr>
        <p:spPr>
          <a:xfrm>
            <a:off x="7391400" y="2050541"/>
            <a:ext cx="137160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Influenza</a:t>
            </a:r>
          </a:p>
          <a:p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H1N1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H3N2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1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9304D0F-9DD6-8846-9699-94C619E0CFE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&amp; Flu </a:t>
            </a:r>
            <a:r>
              <a:rPr lang="en-US" sz="1100" dirty="0">
                <a:solidFill>
                  <a:schemeClr val="bg1"/>
                </a:solidFill>
              </a:rPr>
              <a:t>Laboratory Diagnosis</a:t>
            </a:r>
            <a:endParaRPr lang="en-BR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75771A42-B167-084D-9AAE-93673C98F7F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BR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B9065C0-597F-F23F-D7FB-9FC478848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3111" y="-95250"/>
            <a:ext cx="3336539" cy="603638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Pandemic Influenza Viruses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9E568B-EE10-A8A3-FEA7-C54E502A51F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38807"/>
            <a:ext cx="4419600" cy="3505200"/>
          </a:xfrm>
          <a:prstGeom prst="rect">
            <a:avLst/>
          </a:prstGeom>
        </p:spPr>
        <p:txBody>
          <a:bodyPr/>
          <a:lstStyle>
            <a:lvl1pPr marL="342886" indent="-342886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19" indent="-285738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52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3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14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495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8" indent="-228591" algn="l" defTabSz="9143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1918: Spanish (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H1N1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flu pandemic: 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affected 20-40 percent of world population-50 million deaths in the world.</a:t>
            </a:r>
          </a:p>
          <a:p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1957: Asian (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H2N2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flu pandemic: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to 1.5 million deaths.</a:t>
            </a:r>
          </a:p>
          <a:p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1968: Hong Kong (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H3N2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flu pandemic: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million deaths</a:t>
            </a:r>
            <a:r>
              <a:rPr lang="en-US" alt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2009: Swine Flu (</a:t>
            </a:r>
            <a:r>
              <a:rPr lang="en-US" altLang="en-US" sz="2000" dirty="0">
                <a:solidFill>
                  <a:srgbClr val="00B0F0"/>
                </a:solidFill>
              </a:rPr>
              <a:t>H1N1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):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100,000 –400,000 deaths</a:t>
            </a:r>
            <a:endParaRPr lang="fa-IR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areh\Desktop\ax\fnsthsp1_s.jpg">
            <a:extLst>
              <a:ext uri="{FF2B5EF4-FFF2-40B4-BE49-F238E27FC236}">
                <a16:creationId xmlns:a16="http://schemas.microsoft.com/office/drawing/2014/main" id="{A625738E-E5AC-D971-740D-9105591E8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90550"/>
            <a:ext cx="2279320" cy="192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Past Flu Pandemics | Pandemic Influenza (Flu) | CDC">
            <a:extLst>
              <a:ext uri="{FF2B5EF4-FFF2-40B4-BE49-F238E27FC236}">
                <a16:creationId xmlns:a16="http://schemas.microsoft.com/office/drawing/2014/main" id="{23642AAB-0FE9-9006-3FA1-8A2E55DE1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17" y="2738617"/>
            <a:ext cx="227560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World Changed Its Approach to Health After the 1918 Flu | Time">
            <a:extLst>
              <a:ext uri="{FF2B5EF4-FFF2-40B4-BE49-F238E27FC236}">
                <a16:creationId xmlns:a16="http://schemas.microsoft.com/office/drawing/2014/main" id="{7C93E196-1BBF-974C-FBA1-670BCE13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0550"/>
            <a:ext cx="2279321" cy="192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y the Second Wave of the 1918 Flu Pandemic Was So Deadly | HISTORY">
            <a:extLst>
              <a:ext uri="{FF2B5EF4-FFF2-40B4-BE49-F238E27FC236}">
                <a16:creationId xmlns:a16="http://schemas.microsoft.com/office/drawing/2014/main" id="{6A3FA9FF-54C5-513E-DAFC-ABC2312F0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83" y="2753021"/>
            <a:ext cx="2275603" cy="177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4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9304D0F-9DD6-8846-9699-94C619E0CFE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&amp; Flu </a:t>
            </a:r>
            <a:r>
              <a:rPr lang="en-US" sz="1100" dirty="0">
                <a:solidFill>
                  <a:schemeClr val="bg1"/>
                </a:solidFill>
              </a:rPr>
              <a:t>Laboratory Diagnosis</a:t>
            </a:r>
            <a:endParaRPr lang="en-BR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75771A42-B167-084D-9AAE-93673C98F7F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B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5B87F-138C-9D5D-D1EE-0F7C76047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66750"/>
            <a:ext cx="8401051" cy="4323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951AF-BA42-E646-67DF-4F80F35FF8F5}"/>
              </a:ext>
            </a:extLst>
          </p:cNvPr>
          <p:cNvSpPr txBox="1"/>
          <p:nvPr/>
        </p:nvSpPr>
        <p:spPr>
          <a:xfrm>
            <a:off x="-228600" y="1504950"/>
            <a:ext cx="182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/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Amantidine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Remantidine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50C6E3-5191-F5F5-5B6E-456D5F2C9AA4}"/>
              </a:ext>
            </a:extLst>
          </p:cNvPr>
          <p:cNvCxnSpPr/>
          <p:nvPr/>
        </p:nvCxnSpPr>
        <p:spPr>
          <a:xfrm>
            <a:off x="762000" y="2151281"/>
            <a:ext cx="1295400" cy="268069"/>
          </a:xfrm>
          <a:prstGeom prst="straightConnector1">
            <a:avLst/>
          </a:prstGeom>
          <a:ln>
            <a:solidFill>
              <a:srgbClr val="C4182E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DFA348E-D4E2-31DC-03B8-9F07F318F846}"/>
              </a:ext>
            </a:extLst>
          </p:cNvPr>
          <p:cNvSpPr txBox="1"/>
          <p:nvPr/>
        </p:nvSpPr>
        <p:spPr>
          <a:xfrm>
            <a:off x="6825012" y="4073638"/>
            <a:ext cx="182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Zanamivir </a:t>
            </a:r>
          </a:p>
          <a:p>
            <a:pPr lvl="1" eaLnBrk="1" hangingPunct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Oseltamivir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EBA41B-6F0D-D3CA-DB80-A85AC2821CD9}"/>
              </a:ext>
            </a:extLst>
          </p:cNvPr>
          <p:cNvCxnSpPr>
            <a:cxnSpLocks/>
          </p:cNvCxnSpPr>
          <p:nvPr/>
        </p:nvCxnSpPr>
        <p:spPr>
          <a:xfrm flipH="1" flipV="1">
            <a:off x="7467600" y="2190750"/>
            <a:ext cx="437686" cy="1882174"/>
          </a:xfrm>
          <a:prstGeom prst="straightConnector1">
            <a:avLst/>
          </a:prstGeom>
          <a:ln>
            <a:solidFill>
              <a:srgbClr val="C4182E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2986A08-866B-7C5E-1BDB-DE4A3A20005F}"/>
              </a:ext>
            </a:extLst>
          </p:cNvPr>
          <p:cNvSpPr txBox="1"/>
          <p:nvPr/>
        </p:nvSpPr>
        <p:spPr>
          <a:xfrm>
            <a:off x="5342829" y="50215"/>
            <a:ext cx="3476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cs typeface="Titr" panose="00000700000000000000" pitchFamily="2" charset="-78"/>
              </a:rPr>
              <a:t>The influenza virus life cycle</a:t>
            </a:r>
          </a:p>
        </p:txBody>
      </p:sp>
    </p:spTree>
    <p:extLst>
      <p:ext uri="{BB962C8B-B14F-4D97-AF65-F5344CB8AC3E}">
        <p14:creationId xmlns:p14="http://schemas.microsoft.com/office/powerpoint/2010/main" val="33732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E214-F31E-86AC-4AC4-98B02A7B3A2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&amp; Flu </a:t>
            </a:r>
            <a:r>
              <a:rPr lang="en-US" sz="1100" dirty="0">
                <a:solidFill>
                  <a:schemeClr val="bg1"/>
                </a:solidFill>
              </a:rPr>
              <a:t>Laboratory Diagnosis</a:t>
            </a:r>
            <a:endParaRPr lang="en-BR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DA6D-23DF-CCC2-1D02-A7D1BEEF3CF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69CBC69-C1CC-5C0A-9534-2A113875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2950"/>
            <a:ext cx="5055219" cy="28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F620F-A3EF-662E-A022-892374B72F7B}"/>
              </a:ext>
            </a:extLst>
          </p:cNvPr>
          <p:cNvSpPr txBox="1"/>
          <p:nvPr/>
        </p:nvSpPr>
        <p:spPr>
          <a:xfrm>
            <a:off x="1219200" y="3667529"/>
            <a:ext cx="62744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tisapro-regular"/>
              </a:rPr>
              <a:t>Coronaviruses are a family of viruses known for containing strains that </a:t>
            </a:r>
            <a:r>
              <a:rPr lang="en-US" b="0" i="0" dirty="0">
                <a:solidFill>
                  <a:schemeClr val="accent2">
                    <a:lumMod val="75000"/>
                  </a:schemeClr>
                </a:solidFill>
                <a:effectLst/>
                <a:latin typeface="tisapro-regular"/>
              </a:rPr>
              <a:t>cause potentially deadly diseases </a:t>
            </a:r>
            <a:r>
              <a:rPr lang="en-US" b="0" i="0" dirty="0">
                <a:solidFill>
                  <a:schemeClr val="bg1"/>
                </a:solidFill>
                <a:effectLst/>
                <a:latin typeface="tisapro-regular"/>
              </a:rPr>
              <a:t>in </a:t>
            </a:r>
            <a:r>
              <a:rPr lang="en-US" b="0" i="0" dirty="0">
                <a:solidFill>
                  <a:srgbClr val="00B050"/>
                </a:solidFill>
                <a:effectLst/>
                <a:latin typeface="tisapro-regular"/>
              </a:rPr>
              <a:t>mammals</a:t>
            </a:r>
            <a:r>
              <a:rPr lang="en-US" b="0" i="0" dirty="0">
                <a:solidFill>
                  <a:schemeClr val="bg1"/>
                </a:solidFill>
                <a:effectLst/>
                <a:latin typeface="tisapro-regular"/>
              </a:rPr>
              <a:t> and </a:t>
            </a:r>
            <a:r>
              <a:rPr lang="en-US" b="0" i="0" dirty="0">
                <a:solidFill>
                  <a:srgbClr val="00B050"/>
                </a:solidFill>
                <a:effectLst/>
                <a:latin typeface="tisapro-regular"/>
              </a:rPr>
              <a:t>birds</a:t>
            </a:r>
            <a:r>
              <a:rPr lang="en-US" b="0" i="0" dirty="0">
                <a:solidFill>
                  <a:schemeClr val="bg1"/>
                </a:solidFill>
                <a:effectLst/>
                <a:latin typeface="tisapro-regular"/>
              </a:rPr>
              <a:t>. 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tisapro-regular"/>
              </a:rPr>
              <a:t>In humans they're typically spread </a:t>
            </a:r>
            <a:r>
              <a:rPr lang="en-US" b="0" i="0" dirty="0">
                <a:solidFill>
                  <a:schemeClr val="accent2"/>
                </a:solidFill>
                <a:effectLst/>
                <a:latin typeface="tisapro-regular"/>
              </a:rPr>
              <a:t>via airborne droplets</a:t>
            </a:r>
            <a:r>
              <a:rPr lang="en-US" b="0" i="0" dirty="0">
                <a:solidFill>
                  <a:schemeClr val="bg1"/>
                </a:solidFill>
                <a:effectLst/>
                <a:latin typeface="tisapro-regular"/>
              </a:rPr>
              <a:t> of fluid produced by infected individuals.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0C074-72CC-A603-652E-AE157CA7C5FA}"/>
              </a:ext>
            </a:extLst>
          </p:cNvPr>
          <p:cNvSpPr txBox="1"/>
          <p:nvPr/>
        </p:nvSpPr>
        <p:spPr>
          <a:xfrm>
            <a:off x="6248400" y="68818"/>
            <a:ext cx="1986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tisapro-regular"/>
              </a:rPr>
              <a:t>Coronaviruses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626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E214-F31E-86AC-4AC4-98B02A7B3A2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&amp; Flu </a:t>
            </a:r>
            <a:r>
              <a:rPr lang="en-US" sz="1100" dirty="0">
                <a:solidFill>
                  <a:schemeClr val="bg1"/>
                </a:solidFill>
              </a:rPr>
              <a:t>Laboratory Diagnosis</a:t>
            </a:r>
            <a:endParaRPr lang="en-BR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DA6D-23DF-CCC2-1D02-A7D1BEEF3CF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0C074-72CC-A603-652E-AE157CA7C5FA}"/>
              </a:ext>
            </a:extLst>
          </p:cNvPr>
          <p:cNvSpPr txBox="1"/>
          <p:nvPr/>
        </p:nvSpPr>
        <p:spPr>
          <a:xfrm>
            <a:off x="6248400" y="68818"/>
            <a:ext cx="1986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tisapro-regular"/>
              </a:rPr>
              <a:t>Coronaviruses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754917-3012-E45C-DFFE-660950186676}"/>
              </a:ext>
            </a:extLst>
          </p:cNvPr>
          <p:cNvSpPr txBox="1"/>
          <p:nvPr/>
        </p:nvSpPr>
        <p:spPr>
          <a:xfrm>
            <a:off x="-34290" y="666750"/>
            <a:ext cx="904494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sapro-regular"/>
              </a:rPr>
              <a:t>name "coronavirus" derived from Latin </a:t>
            </a:r>
            <a:r>
              <a:rPr lang="en-US" dirty="0">
                <a:solidFill>
                  <a:schemeClr val="bg1"/>
                </a:solidFill>
                <a:latin typeface="tisapro-regular"/>
                <a:hlinkClick r:id="rId2" tooltip="wiktionary:coro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</a:t>
            </a:r>
            <a:r>
              <a:rPr lang="en-US" dirty="0">
                <a:solidFill>
                  <a:schemeClr val="bg1"/>
                </a:solidFill>
                <a:latin typeface="tisapro-regular"/>
              </a:rPr>
              <a:t>, meaning "</a:t>
            </a:r>
            <a:r>
              <a:rPr lang="en-US" dirty="0">
                <a:solidFill>
                  <a:srgbClr val="FFFF00"/>
                </a:solidFill>
                <a:latin typeface="tisapro-regular"/>
              </a:rPr>
              <a:t>crown</a:t>
            </a:r>
            <a:r>
              <a:rPr lang="en-US" dirty="0">
                <a:solidFill>
                  <a:schemeClr val="bg1"/>
                </a:solidFill>
                <a:latin typeface="tisapro-regular"/>
              </a:rPr>
              <a:t>“</a:t>
            </a:r>
          </a:p>
          <a:p>
            <a:endParaRPr lang="en-US" dirty="0">
              <a:solidFill>
                <a:schemeClr val="bg1"/>
              </a:solidFill>
              <a:latin typeface="tisapro-regular"/>
            </a:endParaRPr>
          </a:p>
          <a:p>
            <a:r>
              <a:rPr lang="en-US" dirty="0">
                <a:solidFill>
                  <a:schemeClr val="bg1"/>
                </a:solidFill>
                <a:latin typeface="tisapro-regular"/>
              </a:rPr>
              <a:t>in the </a:t>
            </a:r>
            <a:r>
              <a:rPr lang="en-US" dirty="0">
                <a:solidFill>
                  <a:schemeClr val="accent2"/>
                </a:solidFill>
                <a:latin typeface="tisapro-regular"/>
              </a:rPr>
              <a:t>late 1920s coronavirus infection in </a:t>
            </a:r>
            <a:r>
              <a:rPr lang="en-US" dirty="0">
                <a:solidFill>
                  <a:schemeClr val="bg1"/>
                </a:solidFill>
                <a:latin typeface="tisapro-regular"/>
              </a:rPr>
              <a:t>domesticated </a:t>
            </a:r>
            <a:r>
              <a:rPr lang="en-US" dirty="0">
                <a:solidFill>
                  <a:schemeClr val="accent2"/>
                </a:solidFill>
                <a:latin typeface="tisapro-regular"/>
              </a:rPr>
              <a:t>chickens</a:t>
            </a:r>
          </a:p>
          <a:p>
            <a:r>
              <a:rPr lang="en-US" dirty="0">
                <a:solidFill>
                  <a:schemeClr val="bg1"/>
                </a:solidFill>
                <a:latin typeface="tisapro-regular"/>
              </a:rPr>
              <a:t> in North America</a:t>
            </a:r>
          </a:p>
          <a:p>
            <a:endParaRPr lang="en-US" dirty="0">
              <a:solidFill>
                <a:schemeClr val="bg1"/>
              </a:solidFill>
              <a:latin typeface="tisapro-regular"/>
            </a:endParaRPr>
          </a:p>
          <a:p>
            <a:r>
              <a:rPr lang="en-US" dirty="0">
                <a:solidFill>
                  <a:schemeClr val="bg1"/>
                </a:solidFill>
                <a:latin typeface="tisapro-regular"/>
              </a:rPr>
              <a:t> In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sapro-regular"/>
              </a:rPr>
              <a:t>late 1940s</a:t>
            </a:r>
            <a:r>
              <a:rPr lang="en-US" dirty="0">
                <a:solidFill>
                  <a:schemeClr val="bg1"/>
                </a:solidFill>
                <a:latin typeface="tisapro-regular"/>
              </a:rPr>
              <a:t>, two animal coronaviruses,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sapro-regular"/>
              </a:rPr>
              <a:t>JHM</a:t>
            </a:r>
            <a:r>
              <a:rPr lang="en-US" dirty="0">
                <a:solidFill>
                  <a:schemeClr val="bg1"/>
                </a:solidFill>
                <a:latin typeface="tisapro-regular"/>
              </a:rPr>
              <a:t> -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sapro-regular"/>
              </a:rPr>
              <a:t>MHV</a:t>
            </a:r>
            <a:r>
              <a:rPr lang="en-US" dirty="0">
                <a:solidFill>
                  <a:schemeClr val="bg1"/>
                </a:solidFill>
                <a:latin typeface="tisapro-regular"/>
              </a:rPr>
              <a:t> </a:t>
            </a:r>
          </a:p>
          <a:p>
            <a:endParaRPr lang="en-US" dirty="0">
              <a:solidFill>
                <a:schemeClr val="bg1"/>
              </a:solidFill>
              <a:latin typeface="tisapro-regular"/>
            </a:endParaRPr>
          </a:p>
          <a:p>
            <a:r>
              <a:rPr lang="en-US" dirty="0">
                <a:solidFill>
                  <a:schemeClr val="bg1"/>
                </a:solidFill>
                <a:latin typeface="tisapro-regular"/>
              </a:rPr>
              <a:t>in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sapro-regular"/>
              </a:rPr>
              <a:t>1960s</a:t>
            </a:r>
            <a:r>
              <a:rPr lang="en-US" dirty="0">
                <a:solidFill>
                  <a:schemeClr val="bg1"/>
                </a:solidFill>
                <a:latin typeface="tisapro-regular"/>
              </a:rPr>
              <a:t>  Human coronaviruses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sapro-regular"/>
              </a:rPr>
              <a:t>229E</a:t>
            </a:r>
            <a:r>
              <a:rPr lang="en-US" dirty="0">
                <a:solidFill>
                  <a:schemeClr val="bg1"/>
                </a:solidFill>
                <a:latin typeface="tisapro-regular"/>
              </a:rPr>
              <a:t> 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sapro-regular"/>
              </a:rPr>
              <a:t>OC43</a:t>
            </a:r>
          </a:p>
          <a:p>
            <a:r>
              <a:rPr lang="en-US" dirty="0">
                <a:solidFill>
                  <a:schemeClr val="bg1"/>
                </a:solidFill>
                <a:latin typeface="tisapro-regular"/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  <a:latin typeface="tisapro-regular"/>
              </a:rPr>
              <a:t>Other human coronaviruses have since been identified, including </a:t>
            </a:r>
            <a:r>
              <a:rPr lang="en-US" dirty="0">
                <a:solidFill>
                  <a:schemeClr val="bg1"/>
                </a:solidFill>
                <a:latin typeface="tisapro-regular"/>
                <a:hlinkClick r:id="rId3" tooltip="Severe acute respiratory syndrome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SARS-</a:t>
            </a:r>
            <a:r>
              <a:rPr lang="en-US" dirty="0" err="1">
                <a:solidFill>
                  <a:schemeClr val="bg1"/>
                </a:solidFill>
                <a:latin typeface="tisapro-regular"/>
                <a:hlinkClick r:id="rId3" tooltip="Severe acute respiratory syndrome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</a:t>
            </a:r>
            <a:r>
              <a:rPr lang="en-US" dirty="0">
                <a:solidFill>
                  <a:schemeClr val="bg1"/>
                </a:solidFill>
                <a:latin typeface="tisapro-regular"/>
              </a:rPr>
              <a:t> in 2003, </a:t>
            </a:r>
            <a:r>
              <a:rPr lang="en-US" dirty="0" err="1">
                <a:solidFill>
                  <a:schemeClr val="bg1"/>
                </a:solidFill>
                <a:latin typeface="tisapro-regular"/>
                <a:hlinkClick r:id="rId4" tooltip="Human coronavirus NL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HCoV</a:t>
            </a:r>
            <a:r>
              <a:rPr lang="en-US" dirty="0">
                <a:solidFill>
                  <a:schemeClr val="bg1"/>
                </a:solidFill>
                <a:latin typeface="tisapro-regular"/>
                <a:hlinkClick r:id="rId4" tooltip="Human coronavirus NL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NL63</a:t>
            </a:r>
            <a:r>
              <a:rPr lang="en-US" dirty="0">
                <a:solidFill>
                  <a:schemeClr val="bg1"/>
                </a:solidFill>
                <a:latin typeface="tisapro-regular"/>
              </a:rPr>
              <a:t> in 2003, </a:t>
            </a:r>
            <a:r>
              <a:rPr lang="en-US" dirty="0" err="1">
                <a:solidFill>
                  <a:schemeClr val="bg1"/>
                </a:solidFill>
                <a:latin typeface="tisapro-regular"/>
                <a:hlinkClick r:id="rId5" tooltip="Human coronavirus HKU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HCoV</a:t>
            </a:r>
            <a:r>
              <a:rPr lang="en-US" dirty="0">
                <a:solidFill>
                  <a:schemeClr val="bg1"/>
                </a:solidFill>
                <a:latin typeface="tisapro-regular"/>
                <a:hlinkClick r:id="rId5" tooltip="Human coronavirus HKU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HKU1</a:t>
            </a:r>
            <a:r>
              <a:rPr lang="en-US" dirty="0">
                <a:solidFill>
                  <a:schemeClr val="bg1"/>
                </a:solidFill>
                <a:latin typeface="tisapro-regular"/>
              </a:rPr>
              <a:t> in 2004, </a:t>
            </a:r>
            <a:r>
              <a:rPr lang="en-US" dirty="0">
                <a:solidFill>
                  <a:schemeClr val="bg1"/>
                </a:solidFill>
                <a:latin typeface="tisapro-regular"/>
                <a:hlinkClick r:id="rId6" tooltip="Middle East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MERS-</a:t>
            </a:r>
            <a:r>
              <a:rPr lang="en-US" dirty="0" err="1">
                <a:solidFill>
                  <a:schemeClr val="bg1"/>
                </a:solidFill>
                <a:latin typeface="tisapro-regular"/>
                <a:hlinkClick r:id="rId6" tooltip="Middle East respiratory syndrome-related coronavir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</a:t>
            </a:r>
            <a:r>
              <a:rPr lang="en-US" dirty="0">
                <a:solidFill>
                  <a:schemeClr val="bg1"/>
                </a:solidFill>
                <a:latin typeface="tisapro-regular"/>
              </a:rPr>
              <a:t> in 2013, and </a:t>
            </a:r>
            <a:r>
              <a:rPr lang="en-US" dirty="0">
                <a:solidFill>
                  <a:schemeClr val="bg1"/>
                </a:solidFill>
                <a:latin typeface="tisapro-regular"/>
                <a:hlinkClick r:id="rId7" tooltip="SARS-CoV-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SARS-CoV-2</a:t>
            </a:r>
            <a:r>
              <a:rPr lang="en-US" dirty="0">
                <a:solidFill>
                  <a:schemeClr val="bg1"/>
                </a:solidFill>
                <a:latin typeface="tisapro-regular"/>
              </a:rPr>
              <a:t> in 2019.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81DB0BD-93E1-931F-5113-C83A4D04D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5681"/>
            <a:ext cx="2918553" cy="16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ampire bats' thirst for blood explained | kare11.com">
            <a:extLst>
              <a:ext uri="{FF2B5EF4-FFF2-40B4-BE49-F238E27FC236}">
                <a16:creationId xmlns:a16="http://schemas.microsoft.com/office/drawing/2014/main" id="{0FAD5646-3255-EC27-5326-E3324C220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" y="3738446"/>
            <a:ext cx="2509024" cy="140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A61B66-8CD8-835D-26D4-953760B68349}"/>
              </a:ext>
            </a:extLst>
          </p:cNvPr>
          <p:cNvSpPr txBox="1"/>
          <p:nvPr/>
        </p:nvSpPr>
        <p:spPr>
          <a:xfrm>
            <a:off x="2667000" y="3887165"/>
            <a:ext cx="54129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93D5"/>
                </a:solidFill>
                <a:effectLst/>
                <a:latin typeface="Helvetica" panose="020B0604020202020204" pitchFamily="34" charset="0"/>
              </a:rPr>
              <a:t>Globally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as of </a:t>
            </a:r>
            <a:r>
              <a:rPr lang="en-US" b="1" i="0" dirty="0">
                <a:solidFill>
                  <a:srgbClr val="0093D5"/>
                </a:solidFill>
                <a:effectLst/>
                <a:latin typeface="Helvetica" panose="020B0604020202020204" pitchFamily="34" charset="0"/>
              </a:rPr>
              <a:t>6:15pm CET, 8 November 2023</a:t>
            </a:r>
            <a:r>
              <a:rPr lang="en-US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,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there have been </a:t>
            </a:r>
            <a:r>
              <a:rPr lang="en-US" b="1" i="0" dirty="0">
                <a:solidFill>
                  <a:srgbClr val="0093D5"/>
                </a:solidFill>
                <a:effectLst/>
                <a:latin typeface="Helvetica" panose="020B0604020202020204" pitchFamily="34" charset="0"/>
              </a:rPr>
              <a:t>771,820,937 confirmed cases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en-US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of COVID-19, including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en-US" b="1" i="0" dirty="0">
                <a:solidFill>
                  <a:srgbClr val="D86422"/>
                </a:solidFill>
                <a:effectLst/>
                <a:latin typeface="Helvetica" panose="020B0604020202020204" pitchFamily="34" charset="0"/>
              </a:rPr>
              <a:t>6,978,175 deaths</a:t>
            </a:r>
            <a:r>
              <a:rPr lang="en-US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, reported to WHO.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8867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Blue">
      <a:dk1>
        <a:srgbClr val="000000"/>
      </a:dk1>
      <a:lt1>
        <a:srgbClr val="FFFFFF"/>
      </a:lt1>
      <a:dk2>
        <a:srgbClr val="44546A"/>
      </a:dk2>
      <a:lt2>
        <a:srgbClr val="F5F3F9"/>
      </a:lt2>
      <a:accent1>
        <a:srgbClr val="009DFF"/>
      </a:accent1>
      <a:accent2>
        <a:srgbClr val="0052A9"/>
      </a:accent2>
      <a:accent3>
        <a:srgbClr val="E3EBF4"/>
      </a:accent3>
      <a:accent4>
        <a:srgbClr val="C9D9E7"/>
      </a:accent4>
      <a:accent5>
        <a:srgbClr val="00233C"/>
      </a:accent5>
      <a:accent6>
        <a:srgbClr val="61BCB3"/>
      </a:accent6>
      <a:hlink>
        <a:srgbClr val="DF538A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1075</Words>
  <Application>Microsoft Office PowerPoint</Application>
  <PresentationFormat>On-screen Show (16:9)</PresentationFormat>
  <Paragraphs>187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Cambria</vt:lpstr>
      <vt:lpstr>Helvetica</vt:lpstr>
      <vt:lpstr>Open Sans</vt:lpstr>
      <vt:lpstr>Open Sans Medium</vt:lpstr>
      <vt:lpstr>Roboto</vt:lpstr>
      <vt:lpstr>Segoe UI</vt:lpstr>
      <vt:lpstr>Times New Roman</vt:lpstr>
      <vt:lpstr>tisapro-regular</vt:lpstr>
      <vt:lpstr>Wingdings</vt:lpstr>
      <vt:lpstr>1_Office Theme</vt:lpstr>
      <vt:lpstr>2_Office Theme</vt:lpstr>
      <vt:lpstr>Covid &amp; Flu  Laboratory Diagnosis</vt:lpstr>
      <vt:lpstr>objectives</vt:lpstr>
      <vt:lpstr>PowerPoint Presentation</vt:lpstr>
      <vt:lpstr>PowerPoint Presentation</vt:lpstr>
      <vt:lpstr>PowerPoint Presentation</vt:lpstr>
      <vt:lpstr>Pandemic Influenza Viruses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2013-12-06T17:56:44Z</dcterms:created>
  <dcterms:modified xsi:type="dcterms:W3CDTF">2023-11-18T20:42:23Z</dcterms:modified>
</cp:coreProperties>
</file>