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5.xml" ContentType="application/vnd.openxmlformats-officedocument.drawingml.chartshapes+xml"/>
  <Override PartName="/ppt/comments/comment2.xml" ContentType="application/vnd.openxmlformats-officedocument.presentationml.comments+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1560" r:id="rId2"/>
    <p:sldId id="1561" r:id="rId3"/>
    <p:sldId id="301" r:id="rId4"/>
    <p:sldId id="259" r:id="rId5"/>
    <p:sldId id="302" r:id="rId6"/>
    <p:sldId id="262" r:id="rId7"/>
    <p:sldId id="278" r:id="rId8"/>
    <p:sldId id="263" r:id="rId9"/>
    <p:sldId id="264" r:id="rId10"/>
    <p:sldId id="258" r:id="rId11"/>
    <p:sldId id="269" r:id="rId12"/>
    <p:sldId id="265" r:id="rId13"/>
    <p:sldId id="266" r:id="rId14"/>
    <p:sldId id="267" r:id="rId15"/>
    <p:sldId id="268" r:id="rId16"/>
    <p:sldId id="270" r:id="rId17"/>
    <p:sldId id="271" r:id="rId18"/>
    <p:sldId id="272" r:id="rId19"/>
    <p:sldId id="273" r:id="rId20"/>
    <p:sldId id="280" r:id="rId21"/>
    <p:sldId id="292" r:id="rId22"/>
    <p:sldId id="293" r:id="rId23"/>
    <p:sldId id="257" r:id="rId24"/>
    <p:sldId id="294" r:id="rId25"/>
    <p:sldId id="260" r:id="rId26"/>
    <p:sldId id="261" r:id="rId27"/>
    <p:sldId id="295" r:id="rId28"/>
    <p:sldId id="296" r:id="rId29"/>
    <p:sldId id="297" r:id="rId30"/>
    <p:sldId id="298" r:id="rId31"/>
    <p:sldId id="1562" r:id="rId32"/>
    <p:sldId id="299" r:id="rId33"/>
    <p:sldId id="629" r:id="rId34"/>
    <p:sldId id="1564" r:id="rId35"/>
    <p:sldId id="1043" r:id="rId36"/>
    <p:sldId id="1044" r:id="rId37"/>
    <p:sldId id="1045" r:id="rId38"/>
    <p:sldId id="1046" r:id="rId39"/>
    <p:sldId id="1047" r:id="rId40"/>
    <p:sldId id="974" r:id="rId41"/>
    <p:sldId id="1014" r:id="rId42"/>
    <p:sldId id="28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 DIGITAL" initials="AD" lastIdx="3" clrIdx="0">
    <p:extLst>
      <p:ext uri="{19B8F6BF-5375-455C-9EA6-DF929625EA0E}">
        <p15:presenceInfo xmlns:p15="http://schemas.microsoft.com/office/powerpoint/2012/main" userId="ALL DIGI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'مراکز بهداشتی ودرمانی  (2)'!$B$1</c:f>
              <c:strCache>
                <c:ptCount val="1"/>
                <c:pt idx="0">
                  <c:v>تعداد مراجعین به پزشکان مراکز بهداشتی ودرمانی </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800" b="0" i="0" u="none" strike="noStrike" kern="1200" baseline="0">
                    <a:solidFill>
                      <a:schemeClr val="tx1">
                        <a:lumMod val="75000"/>
                        <a:lumOff val="25000"/>
                      </a:schemeClr>
                    </a:solidFill>
                    <a:latin typeface="IPT Nazanin" panose="00000400000000000000" pitchFamily="2" charset="2"/>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'مراکز بهداشتی ودرمانی  (2)'!$A$2:$A$38</c:f>
              <c:strCache>
                <c:ptCount val="37"/>
                <c:pt idx="0">
                  <c:v>1402/07/01</c:v>
                </c:pt>
                <c:pt idx="1">
                  <c:v>1402/07/02</c:v>
                </c:pt>
                <c:pt idx="2">
                  <c:v>1402/07/03</c:v>
                </c:pt>
                <c:pt idx="3">
                  <c:v>1402/07/04</c:v>
                </c:pt>
                <c:pt idx="4">
                  <c:v>1402/07/05</c:v>
                </c:pt>
                <c:pt idx="5">
                  <c:v>1402/07/06</c:v>
                </c:pt>
                <c:pt idx="6">
                  <c:v>1402/07/07</c:v>
                </c:pt>
                <c:pt idx="7">
                  <c:v>1402/07/08</c:v>
                </c:pt>
                <c:pt idx="8">
                  <c:v>1402/07/09</c:v>
                </c:pt>
                <c:pt idx="9">
                  <c:v>1402/07/10</c:v>
                </c:pt>
                <c:pt idx="10">
                  <c:v>1402/07/11</c:v>
                </c:pt>
                <c:pt idx="11">
                  <c:v>1402/07/12</c:v>
                </c:pt>
                <c:pt idx="12">
                  <c:v>1402/07/13</c:v>
                </c:pt>
                <c:pt idx="13">
                  <c:v>1402/07/14</c:v>
                </c:pt>
                <c:pt idx="14">
                  <c:v>1402/07/15</c:v>
                </c:pt>
                <c:pt idx="15">
                  <c:v>1402/07/16</c:v>
                </c:pt>
                <c:pt idx="16">
                  <c:v>1402/07/17</c:v>
                </c:pt>
                <c:pt idx="17">
                  <c:v>1402/07/18</c:v>
                </c:pt>
                <c:pt idx="18">
                  <c:v>1402/07/19</c:v>
                </c:pt>
                <c:pt idx="19">
                  <c:v>1402/07/20</c:v>
                </c:pt>
                <c:pt idx="20">
                  <c:v>1402/07/21</c:v>
                </c:pt>
                <c:pt idx="21">
                  <c:v>1402/07/22</c:v>
                </c:pt>
                <c:pt idx="22">
                  <c:v>1402/07/23</c:v>
                </c:pt>
                <c:pt idx="23">
                  <c:v>1402/07/24</c:v>
                </c:pt>
                <c:pt idx="24">
                  <c:v>1402/07/25</c:v>
                </c:pt>
                <c:pt idx="25">
                  <c:v>1402/07/26</c:v>
                </c:pt>
                <c:pt idx="26">
                  <c:v>1402/07/27</c:v>
                </c:pt>
                <c:pt idx="27">
                  <c:v>1402/07/28</c:v>
                </c:pt>
                <c:pt idx="28">
                  <c:v>1402/07/29</c:v>
                </c:pt>
                <c:pt idx="29">
                  <c:v>1402/07/30</c:v>
                </c:pt>
                <c:pt idx="30">
                  <c:v>1402/08/01</c:v>
                </c:pt>
                <c:pt idx="31">
                  <c:v>1402/08/02</c:v>
                </c:pt>
                <c:pt idx="32">
                  <c:v>1402/08/03</c:v>
                </c:pt>
                <c:pt idx="33">
                  <c:v>1402/08/04</c:v>
                </c:pt>
                <c:pt idx="34">
                  <c:v>1402/08/05</c:v>
                </c:pt>
                <c:pt idx="35">
                  <c:v>1402/08/06</c:v>
                </c:pt>
                <c:pt idx="36">
                  <c:v>1402/08/07</c:v>
                </c:pt>
              </c:strCache>
            </c:strRef>
          </c:cat>
          <c:val>
            <c:numRef>
              <c:f>'مراکز بهداشتی ودرمانی  (2)'!$B$2:$B$38</c:f>
              <c:numCache>
                <c:formatCode>General</c:formatCode>
                <c:ptCount val="37"/>
                <c:pt idx="0">
                  <c:v>1635</c:v>
                </c:pt>
                <c:pt idx="1">
                  <c:v>1124</c:v>
                </c:pt>
                <c:pt idx="2">
                  <c:v>1916</c:v>
                </c:pt>
                <c:pt idx="3">
                  <c:v>2203</c:v>
                </c:pt>
                <c:pt idx="4">
                  <c:v>1567</c:v>
                </c:pt>
                <c:pt idx="5">
                  <c:v>1654</c:v>
                </c:pt>
                <c:pt idx="6">
                  <c:v>1232</c:v>
                </c:pt>
                <c:pt idx="7">
                  <c:v>1764</c:v>
                </c:pt>
                <c:pt idx="8">
                  <c:v>1698</c:v>
                </c:pt>
                <c:pt idx="9">
                  <c:v>1729</c:v>
                </c:pt>
                <c:pt idx="10">
                  <c:v>1328</c:v>
                </c:pt>
                <c:pt idx="11">
                  <c:v>1439</c:v>
                </c:pt>
                <c:pt idx="12">
                  <c:v>1356</c:v>
                </c:pt>
                <c:pt idx="13">
                  <c:v>1624</c:v>
                </c:pt>
                <c:pt idx="14">
                  <c:v>1401</c:v>
                </c:pt>
                <c:pt idx="15">
                  <c:v>1320</c:v>
                </c:pt>
                <c:pt idx="16">
                  <c:v>1451</c:v>
                </c:pt>
                <c:pt idx="17">
                  <c:v>1238</c:v>
                </c:pt>
                <c:pt idx="18">
                  <c:v>1429</c:v>
                </c:pt>
                <c:pt idx="19">
                  <c:v>1521</c:v>
                </c:pt>
                <c:pt idx="20">
                  <c:v>1291</c:v>
                </c:pt>
                <c:pt idx="21">
                  <c:v>1151</c:v>
                </c:pt>
                <c:pt idx="22">
                  <c:v>989</c:v>
                </c:pt>
                <c:pt idx="23">
                  <c:v>1023</c:v>
                </c:pt>
                <c:pt idx="24">
                  <c:v>892</c:v>
                </c:pt>
                <c:pt idx="25">
                  <c:v>700</c:v>
                </c:pt>
                <c:pt idx="26">
                  <c:v>1203</c:v>
                </c:pt>
                <c:pt idx="27">
                  <c:v>1112</c:v>
                </c:pt>
                <c:pt idx="28">
                  <c:v>1401</c:v>
                </c:pt>
                <c:pt idx="29">
                  <c:v>983</c:v>
                </c:pt>
                <c:pt idx="30">
                  <c:v>1231</c:v>
                </c:pt>
                <c:pt idx="31">
                  <c:v>1023</c:v>
                </c:pt>
                <c:pt idx="32">
                  <c:v>879</c:v>
                </c:pt>
                <c:pt idx="33">
                  <c:v>1267</c:v>
                </c:pt>
                <c:pt idx="34">
                  <c:v>1154</c:v>
                </c:pt>
                <c:pt idx="35">
                  <c:v>1098</c:v>
                </c:pt>
                <c:pt idx="36">
                  <c:v>906</c:v>
                </c:pt>
              </c:numCache>
            </c:numRef>
          </c:val>
          <c:extLst>
            <c:ext xmlns:c16="http://schemas.microsoft.com/office/drawing/2014/chart" uri="{C3380CC4-5D6E-409C-BE32-E72D297353CC}">
              <c16:uniqueId val="{00000000-7B5C-4721-B592-B7B66179F510}"/>
            </c:ext>
          </c:extLst>
        </c:ser>
        <c:ser>
          <c:idx val="1"/>
          <c:order val="1"/>
          <c:tx>
            <c:strRef>
              <c:f>'مراکز بهداشتی ودرمانی  (2)'!$C$1</c:f>
              <c:strCache>
                <c:ptCount val="1"/>
                <c:pt idx="0">
                  <c:v>تعداد مراجعین (حاد تنفسی)</c:v>
                </c:pt>
              </c:strCache>
            </c:strRef>
          </c:tx>
          <c:spPr>
            <a:solidFill>
              <a:srgbClr val="FF0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rgbClr val="FF0000"/>
                    </a:solidFill>
                    <a:latin typeface="IPT Nazanin" panose="00000400000000000000" pitchFamily="2" charset="2"/>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'مراکز بهداشتی ودرمانی  (2)'!$A$2:$A$38</c:f>
              <c:strCache>
                <c:ptCount val="37"/>
                <c:pt idx="0">
                  <c:v>1402/07/01</c:v>
                </c:pt>
                <c:pt idx="1">
                  <c:v>1402/07/02</c:v>
                </c:pt>
                <c:pt idx="2">
                  <c:v>1402/07/03</c:v>
                </c:pt>
                <c:pt idx="3">
                  <c:v>1402/07/04</c:v>
                </c:pt>
                <c:pt idx="4">
                  <c:v>1402/07/05</c:v>
                </c:pt>
                <c:pt idx="5">
                  <c:v>1402/07/06</c:v>
                </c:pt>
                <c:pt idx="6">
                  <c:v>1402/07/07</c:v>
                </c:pt>
                <c:pt idx="7">
                  <c:v>1402/07/08</c:v>
                </c:pt>
                <c:pt idx="8">
                  <c:v>1402/07/09</c:v>
                </c:pt>
                <c:pt idx="9">
                  <c:v>1402/07/10</c:v>
                </c:pt>
                <c:pt idx="10">
                  <c:v>1402/07/11</c:v>
                </c:pt>
                <c:pt idx="11">
                  <c:v>1402/07/12</c:v>
                </c:pt>
                <c:pt idx="12">
                  <c:v>1402/07/13</c:v>
                </c:pt>
                <c:pt idx="13">
                  <c:v>1402/07/14</c:v>
                </c:pt>
                <c:pt idx="14">
                  <c:v>1402/07/15</c:v>
                </c:pt>
                <c:pt idx="15">
                  <c:v>1402/07/16</c:v>
                </c:pt>
                <c:pt idx="16">
                  <c:v>1402/07/17</c:v>
                </c:pt>
                <c:pt idx="17">
                  <c:v>1402/07/18</c:v>
                </c:pt>
                <c:pt idx="18">
                  <c:v>1402/07/19</c:v>
                </c:pt>
                <c:pt idx="19">
                  <c:v>1402/07/20</c:v>
                </c:pt>
                <c:pt idx="20">
                  <c:v>1402/07/21</c:v>
                </c:pt>
                <c:pt idx="21">
                  <c:v>1402/07/22</c:v>
                </c:pt>
                <c:pt idx="22">
                  <c:v>1402/07/23</c:v>
                </c:pt>
                <c:pt idx="23">
                  <c:v>1402/07/24</c:v>
                </c:pt>
                <c:pt idx="24">
                  <c:v>1402/07/25</c:v>
                </c:pt>
                <c:pt idx="25">
                  <c:v>1402/07/26</c:v>
                </c:pt>
                <c:pt idx="26">
                  <c:v>1402/07/27</c:v>
                </c:pt>
                <c:pt idx="27">
                  <c:v>1402/07/28</c:v>
                </c:pt>
                <c:pt idx="28">
                  <c:v>1402/07/29</c:v>
                </c:pt>
                <c:pt idx="29">
                  <c:v>1402/07/30</c:v>
                </c:pt>
                <c:pt idx="30">
                  <c:v>1402/08/01</c:v>
                </c:pt>
                <c:pt idx="31">
                  <c:v>1402/08/02</c:v>
                </c:pt>
                <c:pt idx="32">
                  <c:v>1402/08/03</c:v>
                </c:pt>
                <c:pt idx="33">
                  <c:v>1402/08/04</c:v>
                </c:pt>
                <c:pt idx="34">
                  <c:v>1402/08/05</c:v>
                </c:pt>
                <c:pt idx="35">
                  <c:v>1402/08/06</c:v>
                </c:pt>
                <c:pt idx="36">
                  <c:v>1402/08/07</c:v>
                </c:pt>
              </c:strCache>
            </c:strRef>
          </c:cat>
          <c:val>
            <c:numRef>
              <c:f>'مراکز بهداشتی ودرمانی  (2)'!$C$2:$C$38</c:f>
              <c:numCache>
                <c:formatCode>General</c:formatCode>
                <c:ptCount val="37"/>
                <c:pt idx="0">
                  <c:v>106</c:v>
                </c:pt>
                <c:pt idx="1">
                  <c:v>92</c:v>
                </c:pt>
                <c:pt idx="2">
                  <c:v>134</c:v>
                </c:pt>
                <c:pt idx="3">
                  <c:v>165</c:v>
                </c:pt>
                <c:pt idx="4">
                  <c:v>151</c:v>
                </c:pt>
                <c:pt idx="5">
                  <c:v>201</c:v>
                </c:pt>
                <c:pt idx="6">
                  <c:v>93</c:v>
                </c:pt>
                <c:pt idx="7">
                  <c:v>178</c:v>
                </c:pt>
                <c:pt idx="8">
                  <c:v>193</c:v>
                </c:pt>
                <c:pt idx="9">
                  <c:v>205</c:v>
                </c:pt>
                <c:pt idx="10">
                  <c:v>168</c:v>
                </c:pt>
                <c:pt idx="11">
                  <c:v>98</c:v>
                </c:pt>
                <c:pt idx="12">
                  <c:v>304</c:v>
                </c:pt>
                <c:pt idx="13">
                  <c:v>268</c:v>
                </c:pt>
                <c:pt idx="14">
                  <c:v>291</c:v>
                </c:pt>
                <c:pt idx="15">
                  <c:v>301</c:v>
                </c:pt>
                <c:pt idx="16">
                  <c:v>221</c:v>
                </c:pt>
                <c:pt idx="17">
                  <c:v>139</c:v>
                </c:pt>
                <c:pt idx="18">
                  <c:v>181</c:v>
                </c:pt>
                <c:pt idx="19">
                  <c:v>169</c:v>
                </c:pt>
                <c:pt idx="20">
                  <c:v>134</c:v>
                </c:pt>
                <c:pt idx="21">
                  <c:v>127</c:v>
                </c:pt>
                <c:pt idx="22">
                  <c:v>98</c:v>
                </c:pt>
                <c:pt idx="23">
                  <c:v>111</c:v>
                </c:pt>
                <c:pt idx="24">
                  <c:v>98</c:v>
                </c:pt>
                <c:pt idx="25">
                  <c:v>79</c:v>
                </c:pt>
                <c:pt idx="26">
                  <c:v>98</c:v>
                </c:pt>
                <c:pt idx="27">
                  <c:v>134</c:v>
                </c:pt>
                <c:pt idx="28">
                  <c:v>230</c:v>
                </c:pt>
                <c:pt idx="29">
                  <c:v>194</c:v>
                </c:pt>
                <c:pt idx="30">
                  <c:v>187</c:v>
                </c:pt>
                <c:pt idx="31">
                  <c:v>231</c:v>
                </c:pt>
                <c:pt idx="32">
                  <c:v>201</c:v>
                </c:pt>
                <c:pt idx="33">
                  <c:v>216</c:v>
                </c:pt>
                <c:pt idx="34">
                  <c:v>169</c:v>
                </c:pt>
                <c:pt idx="35">
                  <c:v>156</c:v>
                </c:pt>
                <c:pt idx="36">
                  <c:v>179</c:v>
                </c:pt>
              </c:numCache>
            </c:numRef>
          </c:val>
          <c:extLst>
            <c:ext xmlns:c16="http://schemas.microsoft.com/office/drawing/2014/chart" uri="{C3380CC4-5D6E-409C-BE32-E72D297353CC}">
              <c16:uniqueId val="{00000001-7B5C-4721-B592-B7B66179F510}"/>
            </c:ext>
          </c:extLst>
        </c:ser>
        <c:dLbls>
          <c:showLegendKey val="0"/>
          <c:showVal val="0"/>
          <c:showCatName val="0"/>
          <c:showSerName val="0"/>
          <c:showPercent val="0"/>
          <c:showBubbleSize val="0"/>
        </c:dLbls>
        <c:gapWidth val="219"/>
        <c:overlap val="-27"/>
        <c:axId val="1736874064"/>
        <c:axId val="1918037360"/>
      </c:barChart>
      <c:catAx>
        <c:axId val="173687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PT Koodak" panose="00000700000000000000" pitchFamily="2" charset="2"/>
                <a:ea typeface="+mn-ea"/>
                <a:cs typeface="+mn-cs"/>
              </a:defRPr>
            </a:pPr>
            <a:endParaRPr lang="en-US"/>
          </a:p>
        </c:txPr>
        <c:crossAx val="1918037360"/>
        <c:crosses val="autoZero"/>
        <c:auto val="1"/>
        <c:lblAlgn val="ctr"/>
        <c:lblOffset val="100"/>
        <c:noMultiLvlLbl val="0"/>
      </c:catAx>
      <c:valAx>
        <c:axId val="1918037360"/>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IPT Nazanin" panose="00000400000000000000" pitchFamily="2" charset="2"/>
                <a:ea typeface="+mn-ea"/>
                <a:cs typeface="+mn-cs"/>
              </a:defRPr>
            </a:pPr>
            <a:endParaRPr lang="en-US"/>
          </a:p>
        </c:txPr>
        <c:crossAx val="1736874064"/>
        <c:crosses val="autoZero"/>
        <c:crossBetween val="between"/>
        <c:majorUnit val="250"/>
      </c:valAx>
      <c:spPr>
        <a:noFill/>
        <a:ln>
          <a:noFill/>
        </a:ln>
        <a:effectLst/>
      </c:spPr>
    </c:plotArea>
    <c:legend>
      <c:legendPos val="b"/>
      <c:layout>
        <c:manualLayout>
          <c:xMode val="edge"/>
          <c:yMode val="edge"/>
          <c:x val="0.15584778644388153"/>
          <c:y val="4.3820744341966061E-2"/>
          <c:w val="0.8170229117766199"/>
          <c:h val="7.04765571277760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B Titr" panose="000007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'مراکز بهداشتی ودرمانی  (2)'!$I$1</c:f>
              <c:strCache>
                <c:ptCount val="1"/>
                <c:pt idx="0">
                  <c:v>   تعداد  نمونه گیری آنفلوآنزا بستری</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IPT Nazanin" panose="00000400000000000000" pitchFamily="2" charset="2"/>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'مراکز بهداشتی ودرمانی  (2)'!$A$2:$A$38</c:f>
              <c:strCache>
                <c:ptCount val="37"/>
                <c:pt idx="0">
                  <c:v>1402/07/01</c:v>
                </c:pt>
                <c:pt idx="1">
                  <c:v>1402/07/02</c:v>
                </c:pt>
                <c:pt idx="2">
                  <c:v>1402/07/03</c:v>
                </c:pt>
                <c:pt idx="3">
                  <c:v>1402/07/04</c:v>
                </c:pt>
                <c:pt idx="4">
                  <c:v>1402/07/05</c:v>
                </c:pt>
                <c:pt idx="5">
                  <c:v>1402/07/06</c:v>
                </c:pt>
                <c:pt idx="6">
                  <c:v>1402/07/07</c:v>
                </c:pt>
                <c:pt idx="7">
                  <c:v>1402/07/08</c:v>
                </c:pt>
                <c:pt idx="8">
                  <c:v>1402/07/09</c:v>
                </c:pt>
                <c:pt idx="9">
                  <c:v>1402/07/10</c:v>
                </c:pt>
                <c:pt idx="10">
                  <c:v>1402/07/11</c:v>
                </c:pt>
                <c:pt idx="11">
                  <c:v>1402/07/12</c:v>
                </c:pt>
                <c:pt idx="12">
                  <c:v>1402/07/13</c:v>
                </c:pt>
                <c:pt idx="13">
                  <c:v>1402/07/14</c:v>
                </c:pt>
                <c:pt idx="14">
                  <c:v>1402/07/15</c:v>
                </c:pt>
                <c:pt idx="15">
                  <c:v>1402/07/16</c:v>
                </c:pt>
                <c:pt idx="16">
                  <c:v>1402/07/17</c:v>
                </c:pt>
                <c:pt idx="17">
                  <c:v>1402/07/18</c:v>
                </c:pt>
                <c:pt idx="18">
                  <c:v>1402/07/19</c:v>
                </c:pt>
                <c:pt idx="19">
                  <c:v>1402/07/20</c:v>
                </c:pt>
                <c:pt idx="20">
                  <c:v>1402/07/21</c:v>
                </c:pt>
                <c:pt idx="21">
                  <c:v>1402/07/22</c:v>
                </c:pt>
                <c:pt idx="22">
                  <c:v>1402/07/23</c:v>
                </c:pt>
                <c:pt idx="23">
                  <c:v>1402/07/24</c:v>
                </c:pt>
                <c:pt idx="24">
                  <c:v>1402/07/25</c:v>
                </c:pt>
                <c:pt idx="25">
                  <c:v>1402/07/26</c:v>
                </c:pt>
                <c:pt idx="26">
                  <c:v>1402/07/27</c:v>
                </c:pt>
                <c:pt idx="27">
                  <c:v>1402/07/28</c:v>
                </c:pt>
                <c:pt idx="28">
                  <c:v>1402/07/29</c:v>
                </c:pt>
                <c:pt idx="29">
                  <c:v>1402/07/30</c:v>
                </c:pt>
                <c:pt idx="30">
                  <c:v>1402/08/01</c:v>
                </c:pt>
                <c:pt idx="31">
                  <c:v>1402/08/02</c:v>
                </c:pt>
                <c:pt idx="32">
                  <c:v>1402/08/03</c:v>
                </c:pt>
                <c:pt idx="33">
                  <c:v>1402/08/04</c:v>
                </c:pt>
                <c:pt idx="34">
                  <c:v>1402/08/05</c:v>
                </c:pt>
                <c:pt idx="35">
                  <c:v>1402/08/06</c:v>
                </c:pt>
                <c:pt idx="36">
                  <c:v>1402/08/07</c:v>
                </c:pt>
              </c:strCache>
            </c:strRef>
          </c:cat>
          <c:val>
            <c:numRef>
              <c:f>'مراکز بهداشتی ودرمانی  (2)'!$I$2:$I$38</c:f>
              <c:numCache>
                <c:formatCode>General</c:formatCode>
                <c:ptCount val="37"/>
                <c:pt idx="0">
                  <c:v>13</c:v>
                </c:pt>
                <c:pt idx="1">
                  <c:v>0</c:v>
                </c:pt>
                <c:pt idx="2">
                  <c:v>0</c:v>
                </c:pt>
                <c:pt idx="3">
                  <c:v>0</c:v>
                </c:pt>
                <c:pt idx="4">
                  <c:v>0</c:v>
                </c:pt>
                <c:pt idx="5">
                  <c:v>0</c:v>
                </c:pt>
                <c:pt idx="6">
                  <c:v>0</c:v>
                </c:pt>
                <c:pt idx="7">
                  <c:v>0</c:v>
                </c:pt>
                <c:pt idx="8">
                  <c:v>0</c:v>
                </c:pt>
                <c:pt idx="9">
                  <c:v>8</c:v>
                </c:pt>
                <c:pt idx="10">
                  <c:v>0</c:v>
                </c:pt>
                <c:pt idx="11">
                  <c:v>19</c:v>
                </c:pt>
                <c:pt idx="12">
                  <c:v>16</c:v>
                </c:pt>
                <c:pt idx="13">
                  <c:v>37</c:v>
                </c:pt>
                <c:pt idx="14">
                  <c:v>14</c:v>
                </c:pt>
                <c:pt idx="15">
                  <c:v>14</c:v>
                </c:pt>
                <c:pt idx="16">
                  <c:v>20</c:v>
                </c:pt>
                <c:pt idx="17">
                  <c:v>11</c:v>
                </c:pt>
                <c:pt idx="18">
                  <c:v>5</c:v>
                </c:pt>
                <c:pt idx="19">
                  <c:v>15</c:v>
                </c:pt>
                <c:pt idx="20">
                  <c:v>23</c:v>
                </c:pt>
                <c:pt idx="21">
                  <c:v>29</c:v>
                </c:pt>
                <c:pt idx="22">
                  <c:v>12</c:v>
                </c:pt>
                <c:pt idx="23">
                  <c:v>0</c:v>
                </c:pt>
                <c:pt idx="24">
                  <c:v>0</c:v>
                </c:pt>
                <c:pt idx="25">
                  <c:v>0</c:v>
                </c:pt>
                <c:pt idx="26">
                  <c:v>0</c:v>
                </c:pt>
                <c:pt idx="27">
                  <c:v>0</c:v>
                </c:pt>
                <c:pt idx="28">
                  <c:v>0</c:v>
                </c:pt>
                <c:pt idx="29">
                  <c:v>27</c:v>
                </c:pt>
                <c:pt idx="30">
                  <c:v>0</c:v>
                </c:pt>
                <c:pt idx="31">
                  <c:v>0</c:v>
                </c:pt>
                <c:pt idx="32">
                  <c:v>26</c:v>
                </c:pt>
                <c:pt idx="33">
                  <c:v>22</c:v>
                </c:pt>
                <c:pt idx="34">
                  <c:v>17</c:v>
                </c:pt>
                <c:pt idx="35">
                  <c:v>27</c:v>
                </c:pt>
                <c:pt idx="36">
                  <c:v>17</c:v>
                </c:pt>
              </c:numCache>
            </c:numRef>
          </c:val>
          <c:extLst>
            <c:ext xmlns:c16="http://schemas.microsoft.com/office/drawing/2014/chart" uri="{C3380CC4-5D6E-409C-BE32-E72D297353CC}">
              <c16:uniqueId val="{00000000-5836-41E0-84F4-5AA1C742E9CD}"/>
            </c:ext>
          </c:extLst>
        </c:ser>
        <c:ser>
          <c:idx val="1"/>
          <c:order val="1"/>
          <c:tx>
            <c:strRef>
              <c:f>'مراکز بهداشتی ودرمانی  (2)'!$J$1</c:f>
              <c:strCache>
                <c:ptCount val="1"/>
                <c:pt idx="0">
                  <c:v>تعداد  مثبت آنفلوآنزا بستری</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IPT Nazanin" panose="00000400000000000000" pitchFamily="2" charset="2"/>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'مراکز بهداشتی ودرمانی  (2)'!$A$2:$A$38</c:f>
              <c:strCache>
                <c:ptCount val="37"/>
                <c:pt idx="0">
                  <c:v>1402/07/01</c:v>
                </c:pt>
                <c:pt idx="1">
                  <c:v>1402/07/02</c:v>
                </c:pt>
                <c:pt idx="2">
                  <c:v>1402/07/03</c:v>
                </c:pt>
                <c:pt idx="3">
                  <c:v>1402/07/04</c:v>
                </c:pt>
                <c:pt idx="4">
                  <c:v>1402/07/05</c:v>
                </c:pt>
                <c:pt idx="5">
                  <c:v>1402/07/06</c:v>
                </c:pt>
                <c:pt idx="6">
                  <c:v>1402/07/07</c:v>
                </c:pt>
                <c:pt idx="7">
                  <c:v>1402/07/08</c:v>
                </c:pt>
                <c:pt idx="8">
                  <c:v>1402/07/09</c:v>
                </c:pt>
                <c:pt idx="9">
                  <c:v>1402/07/10</c:v>
                </c:pt>
                <c:pt idx="10">
                  <c:v>1402/07/11</c:v>
                </c:pt>
                <c:pt idx="11">
                  <c:v>1402/07/12</c:v>
                </c:pt>
                <c:pt idx="12">
                  <c:v>1402/07/13</c:v>
                </c:pt>
                <c:pt idx="13">
                  <c:v>1402/07/14</c:v>
                </c:pt>
                <c:pt idx="14">
                  <c:v>1402/07/15</c:v>
                </c:pt>
                <c:pt idx="15">
                  <c:v>1402/07/16</c:v>
                </c:pt>
                <c:pt idx="16">
                  <c:v>1402/07/17</c:v>
                </c:pt>
                <c:pt idx="17">
                  <c:v>1402/07/18</c:v>
                </c:pt>
                <c:pt idx="18">
                  <c:v>1402/07/19</c:v>
                </c:pt>
                <c:pt idx="19">
                  <c:v>1402/07/20</c:v>
                </c:pt>
                <c:pt idx="20">
                  <c:v>1402/07/21</c:v>
                </c:pt>
                <c:pt idx="21">
                  <c:v>1402/07/22</c:v>
                </c:pt>
                <c:pt idx="22">
                  <c:v>1402/07/23</c:v>
                </c:pt>
                <c:pt idx="23">
                  <c:v>1402/07/24</c:v>
                </c:pt>
                <c:pt idx="24">
                  <c:v>1402/07/25</c:v>
                </c:pt>
                <c:pt idx="25">
                  <c:v>1402/07/26</c:v>
                </c:pt>
                <c:pt idx="26">
                  <c:v>1402/07/27</c:v>
                </c:pt>
                <c:pt idx="27">
                  <c:v>1402/07/28</c:v>
                </c:pt>
                <c:pt idx="28">
                  <c:v>1402/07/29</c:v>
                </c:pt>
                <c:pt idx="29">
                  <c:v>1402/07/30</c:v>
                </c:pt>
                <c:pt idx="30">
                  <c:v>1402/08/01</c:v>
                </c:pt>
                <c:pt idx="31">
                  <c:v>1402/08/02</c:v>
                </c:pt>
                <c:pt idx="32">
                  <c:v>1402/08/03</c:v>
                </c:pt>
                <c:pt idx="33">
                  <c:v>1402/08/04</c:v>
                </c:pt>
                <c:pt idx="34">
                  <c:v>1402/08/05</c:v>
                </c:pt>
                <c:pt idx="35">
                  <c:v>1402/08/06</c:v>
                </c:pt>
                <c:pt idx="36">
                  <c:v>1402/08/07</c:v>
                </c:pt>
              </c:strCache>
            </c:strRef>
          </c:cat>
          <c:val>
            <c:numRef>
              <c:f>'مراکز بهداشتی ودرمانی  (2)'!$J$2:$J$38</c:f>
              <c:numCache>
                <c:formatCode>General</c:formatCode>
                <c:ptCount val="37"/>
                <c:pt idx="0">
                  <c:v>4</c:v>
                </c:pt>
                <c:pt idx="1">
                  <c:v>0</c:v>
                </c:pt>
                <c:pt idx="2">
                  <c:v>0</c:v>
                </c:pt>
                <c:pt idx="3">
                  <c:v>0</c:v>
                </c:pt>
                <c:pt idx="4">
                  <c:v>0</c:v>
                </c:pt>
                <c:pt idx="5">
                  <c:v>0</c:v>
                </c:pt>
                <c:pt idx="6">
                  <c:v>0</c:v>
                </c:pt>
                <c:pt idx="7">
                  <c:v>0</c:v>
                </c:pt>
                <c:pt idx="8">
                  <c:v>0</c:v>
                </c:pt>
                <c:pt idx="9">
                  <c:v>4</c:v>
                </c:pt>
                <c:pt idx="10">
                  <c:v>0</c:v>
                </c:pt>
                <c:pt idx="11">
                  <c:v>4</c:v>
                </c:pt>
                <c:pt idx="12">
                  <c:v>4</c:v>
                </c:pt>
                <c:pt idx="13">
                  <c:v>4</c:v>
                </c:pt>
                <c:pt idx="14">
                  <c:v>2</c:v>
                </c:pt>
                <c:pt idx="15">
                  <c:v>3</c:v>
                </c:pt>
                <c:pt idx="16">
                  <c:v>7</c:v>
                </c:pt>
                <c:pt idx="17">
                  <c:v>4</c:v>
                </c:pt>
                <c:pt idx="18">
                  <c:v>1</c:v>
                </c:pt>
                <c:pt idx="19">
                  <c:v>6</c:v>
                </c:pt>
                <c:pt idx="20">
                  <c:v>11</c:v>
                </c:pt>
                <c:pt idx="21">
                  <c:v>9</c:v>
                </c:pt>
                <c:pt idx="22">
                  <c:v>3</c:v>
                </c:pt>
                <c:pt idx="23">
                  <c:v>0</c:v>
                </c:pt>
                <c:pt idx="24">
                  <c:v>0</c:v>
                </c:pt>
                <c:pt idx="25">
                  <c:v>0</c:v>
                </c:pt>
                <c:pt idx="26">
                  <c:v>0</c:v>
                </c:pt>
                <c:pt idx="27">
                  <c:v>0</c:v>
                </c:pt>
                <c:pt idx="28">
                  <c:v>0</c:v>
                </c:pt>
                <c:pt idx="29">
                  <c:v>11</c:v>
                </c:pt>
                <c:pt idx="30">
                  <c:v>0</c:v>
                </c:pt>
                <c:pt idx="31">
                  <c:v>0</c:v>
                </c:pt>
                <c:pt idx="32">
                  <c:v>0</c:v>
                </c:pt>
                <c:pt idx="33">
                  <c:v>1</c:v>
                </c:pt>
                <c:pt idx="34">
                  <c:v>1</c:v>
                </c:pt>
                <c:pt idx="35">
                  <c:v>0</c:v>
                </c:pt>
                <c:pt idx="36">
                  <c:v>0</c:v>
                </c:pt>
              </c:numCache>
            </c:numRef>
          </c:val>
          <c:extLst>
            <c:ext xmlns:c16="http://schemas.microsoft.com/office/drawing/2014/chart" uri="{C3380CC4-5D6E-409C-BE32-E72D297353CC}">
              <c16:uniqueId val="{00000001-5836-41E0-84F4-5AA1C742E9CD}"/>
            </c:ext>
          </c:extLst>
        </c:ser>
        <c:dLbls>
          <c:showLegendKey val="0"/>
          <c:showVal val="0"/>
          <c:showCatName val="0"/>
          <c:showSerName val="0"/>
          <c:showPercent val="0"/>
          <c:showBubbleSize val="0"/>
        </c:dLbls>
        <c:gapWidth val="219"/>
        <c:overlap val="-27"/>
        <c:axId val="2003781680"/>
        <c:axId val="1646624640"/>
      </c:barChart>
      <c:catAx>
        <c:axId val="200378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6624640"/>
        <c:crosses val="autoZero"/>
        <c:auto val="1"/>
        <c:lblAlgn val="ctr"/>
        <c:lblOffset val="100"/>
        <c:noMultiLvlLbl val="0"/>
      </c:catAx>
      <c:valAx>
        <c:axId val="164662464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IPT Nazanin" panose="00000400000000000000" pitchFamily="2" charset="2"/>
                <a:ea typeface="+mn-ea"/>
                <a:cs typeface="+mn-cs"/>
              </a:defRPr>
            </a:pPr>
            <a:endParaRPr lang="en-US"/>
          </a:p>
        </c:txPr>
        <c:crossAx val="200378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897316304533876E-2"/>
          <c:y val="4.3399710905702001E-2"/>
          <c:w val="0.93127490957179215"/>
          <c:h val="0.82525657118947093"/>
        </c:manualLayout>
      </c:layout>
      <c:barChart>
        <c:barDir val="col"/>
        <c:grouping val="clustered"/>
        <c:varyColors val="0"/>
        <c:ser>
          <c:idx val="0"/>
          <c:order val="0"/>
          <c:tx>
            <c:strRef>
              <c:f>'مراکز بهداشتی ودرمانی  (2)'!$B$1</c:f>
              <c:strCache>
                <c:ptCount val="1"/>
                <c:pt idx="0">
                  <c:v>تعداد  نمونه گیری آنفلو انزا سرپایی</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70C0"/>
                    </a:solidFill>
                    <a:latin typeface="IPT Nazanin" panose="00000400000000000000" pitchFamily="2" charset="2"/>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'مراکز بهداشتی ودرمانی  (2)'!$A$2:$A$38</c:f>
              <c:strCache>
                <c:ptCount val="37"/>
                <c:pt idx="0">
                  <c:v>1402/07/01</c:v>
                </c:pt>
                <c:pt idx="1">
                  <c:v>1402/07/02</c:v>
                </c:pt>
                <c:pt idx="2">
                  <c:v>1402/07/03</c:v>
                </c:pt>
                <c:pt idx="3">
                  <c:v>1402/07/04</c:v>
                </c:pt>
                <c:pt idx="4">
                  <c:v>1402/07/05</c:v>
                </c:pt>
                <c:pt idx="5">
                  <c:v>1402/07/06</c:v>
                </c:pt>
                <c:pt idx="6">
                  <c:v>1402/07/07</c:v>
                </c:pt>
                <c:pt idx="7">
                  <c:v>1402/07/08</c:v>
                </c:pt>
                <c:pt idx="8">
                  <c:v>1402/07/09</c:v>
                </c:pt>
                <c:pt idx="9">
                  <c:v>1402/07/10</c:v>
                </c:pt>
                <c:pt idx="10">
                  <c:v>1402/07/11</c:v>
                </c:pt>
                <c:pt idx="11">
                  <c:v>1402/07/12</c:v>
                </c:pt>
                <c:pt idx="12">
                  <c:v>1402/07/13</c:v>
                </c:pt>
                <c:pt idx="13">
                  <c:v>1402/07/14</c:v>
                </c:pt>
                <c:pt idx="14">
                  <c:v>1402/07/15</c:v>
                </c:pt>
                <c:pt idx="15">
                  <c:v>1402/07/16</c:v>
                </c:pt>
                <c:pt idx="16">
                  <c:v>1402/07/17</c:v>
                </c:pt>
                <c:pt idx="17">
                  <c:v>1402/07/18</c:v>
                </c:pt>
                <c:pt idx="18">
                  <c:v>1402/07/19</c:v>
                </c:pt>
                <c:pt idx="19">
                  <c:v>1402/07/20</c:v>
                </c:pt>
                <c:pt idx="20">
                  <c:v>1402/07/21</c:v>
                </c:pt>
                <c:pt idx="21">
                  <c:v>1402/07/22</c:v>
                </c:pt>
                <c:pt idx="22">
                  <c:v>1402/07/23</c:v>
                </c:pt>
                <c:pt idx="23">
                  <c:v>1402/07/24</c:v>
                </c:pt>
                <c:pt idx="24">
                  <c:v>1402/07/25</c:v>
                </c:pt>
                <c:pt idx="25">
                  <c:v>1402/07/26</c:v>
                </c:pt>
                <c:pt idx="26">
                  <c:v>1402/07/27</c:v>
                </c:pt>
                <c:pt idx="27">
                  <c:v>1402/07/28</c:v>
                </c:pt>
                <c:pt idx="28">
                  <c:v>1402/07/29</c:v>
                </c:pt>
                <c:pt idx="29">
                  <c:v>1402/07/30</c:v>
                </c:pt>
                <c:pt idx="30">
                  <c:v>1402/08/01</c:v>
                </c:pt>
                <c:pt idx="31">
                  <c:v>1402/08/02</c:v>
                </c:pt>
                <c:pt idx="32">
                  <c:v>1402/08/03</c:v>
                </c:pt>
                <c:pt idx="33">
                  <c:v>1402/08/04</c:v>
                </c:pt>
                <c:pt idx="34">
                  <c:v>1402/08/05</c:v>
                </c:pt>
                <c:pt idx="35">
                  <c:v>1402/08/06</c:v>
                </c:pt>
                <c:pt idx="36">
                  <c:v>1402/08/07</c:v>
                </c:pt>
              </c:strCache>
            </c:strRef>
          </c:cat>
          <c:val>
            <c:numRef>
              <c:f>'مراکز بهداشتی ودرمانی  (2)'!$B$2:$B$38</c:f>
              <c:numCache>
                <c:formatCode>General</c:formatCode>
                <c:ptCount val="37"/>
                <c:pt idx="0">
                  <c:v>5</c:v>
                </c:pt>
                <c:pt idx="1">
                  <c:v>0</c:v>
                </c:pt>
                <c:pt idx="2">
                  <c:v>0</c:v>
                </c:pt>
                <c:pt idx="3">
                  <c:v>0</c:v>
                </c:pt>
                <c:pt idx="4">
                  <c:v>0</c:v>
                </c:pt>
                <c:pt idx="5">
                  <c:v>0</c:v>
                </c:pt>
                <c:pt idx="6">
                  <c:v>0</c:v>
                </c:pt>
                <c:pt idx="7">
                  <c:v>0</c:v>
                </c:pt>
                <c:pt idx="8">
                  <c:v>0</c:v>
                </c:pt>
                <c:pt idx="9">
                  <c:v>0</c:v>
                </c:pt>
                <c:pt idx="10">
                  <c:v>0</c:v>
                </c:pt>
                <c:pt idx="11">
                  <c:v>11</c:v>
                </c:pt>
                <c:pt idx="12">
                  <c:v>2</c:v>
                </c:pt>
                <c:pt idx="13">
                  <c:v>14</c:v>
                </c:pt>
                <c:pt idx="14">
                  <c:v>12</c:v>
                </c:pt>
                <c:pt idx="15">
                  <c:v>9</c:v>
                </c:pt>
                <c:pt idx="16">
                  <c:v>8</c:v>
                </c:pt>
                <c:pt idx="17">
                  <c:v>8</c:v>
                </c:pt>
                <c:pt idx="18">
                  <c:v>1</c:v>
                </c:pt>
                <c:pt idx="19">
                  <c:v>9</c:v>
                </c:pt>
                <c:pt idx="20">
                  <c:v>4</c:v>
                </c:pt>
                <c:pt idx="21">
                  <c:v>13</c:v>
                </c:pt>
                <c:pt idx="22">
                  <c:v>1</c:v>
                </c:pt>
                <c:pt idx="23">
                  <c:v>0</c:v>
                </c:pt>
                <c:pt idx="24">
                  <c:v>0</c:v>
                </c:pt>
                <c:pt idx="25">
                  <c:v>0</c:v>
                </c:pt>
                <c:pt idx="26">
                  <c:v>0</c:v>
                </c:pt>
                <c:pt idx="27">
                  <c:v>0</c:v>
                </c:pt>
                <c:pt idx="28">
                  <c:v>0</c:v>
                </c:pt>
                <c:pt idx="29">
                  <c:v>8</c:v>
                </c:pt>
                <c:pt idx="30">
                  <c:v>0</c:v>
                </c:pt>
                <c:pt idx="31">
                  <c:v>0</c:v>
                </c:pt>
                <c:pt idx="32">
                  <c:v>19</c:v>
                </c:pt>
                <c:pt idx="33">
                  <c:v>2</c:v>
                </c:pt>
                <c:pt idx="34">
                  <c:v>13</c:v>
                </c:pt>
                <c:pt idx="35">
                  <c:v>5</c:v>
                </c:pt>
                <c:pt idx="36">
                  <c:v>19</c:v>
                </c:pt>
              </c:numCache>
            </c:numRef>
          </c:val>
          <c:extLst>
            <c:ext xmlns:c16="http://schemas.microsoft.com/office/drawing/2014/chart" uri="{C3380CC4-5D6E-409C-BE32-E72D297353CC}">
              <c16:uniqueId val="{00000000-5836-41E0-84F4-5AA1C742E9CD}"/>
            </c:ext>
          </c:extLst>
        </c:ser>
        <c:ser>
          <c:idx val="1"/>
          <c:order val="1"/>
          <c:tx>
            <c:strRef>
              <c:f>'مراکز بهداشتی ودرمانی  (2)'!$C$1</c:f>
              <c:strCache>
                <c:ptCount val="1"/>
                <c:pt idx="0">
                  <c:v>تعداد  مثبت آنفلوآنزا سرپایی</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IPT Nazanin" panose="00000400000000000000" pitchFamily="2" charset="2"/>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'مراکز بهداشتی ودرمانی  (2)'!$A$2:$A$38</c:f>
              <c:strCache>
                <c:ptCount val="37"/>
                <c:pt idx="0">
                  <c:v>1402/07/01</c:v>
                </c:pt>
                <c:pt idx="1">
                  <c:v>1402/07/02</c:v>
                </c:pt>
                <c:pt idx="2">
                  <c:v>1402/07/03</c:v>
                </c:pt>
                <c:pt idx="3">
                  <c:v>1402/07/04</c:v>
                </c:pt>
                <c:pt idx="4">
                  <c:v>1402/07/05</c:v>
                </c:pt>
                <c:pt idx="5">
                  <c:v>1402/07/06</c:v>
                </c:pt>
                <c:pt idx="6">
                  <c:v>1402/07/07</c:v>
                </c:pt>
                <c:pt idx="7">
                  <c:v>1402/07/08</c:v>
                </c:pt>
                <c:pt idx="8">
                  <c:v>1402/07/09</c:v>
                </c:pt>
                <c:pt idx="9">
                  <c:v>1402/07/10</c:v>
                </c:pt>
                <c:pt idx="10">
                  <c:v>1402/07/11</c:v>
                </c:pt>
                <c:pt idx="11">
                  <c:v>1402/07/12</c:v>
                </c:pt>
                <c:pt idx="12">
                  <c:v>1402/07/13</c:v>
                </c:pt>
                <c:pt idx="13">
                  <c:v>1402/07/14</c:v>
                </c:pt>
                <c:pt idx="14">
                  <c:v>1402/07/15</c:v>
                </c:pt>
                <c:pt idx="15">
                  <c:v>1402/07/16</c:v>
                </c:pt>
                <c:pt idx="16">
                  <c:v>1402/07/17</c:v>
                </c:pt>
                <c:pt idx="17">
                  <c:v>1402/07/18</c:v>
                </c:pt>
                <c:pt idx="18">
                  <c:v>1402/07/19</c:v>
                </c:pt>
                <c:pt idx="19">
                  <c:v>1402/07/20</c:v>
                </c:pt>
                <c:pt idx="20">
                  <c:v>1402/07/21</c:v>
                </c:pt>
                <c:pt idx="21">
                  <c:v>1402/07/22</c:v>
                </c:pt>
                <c:pt idx="22">
                  <c:v>1402/07/23</c:v>
                </c:pt>
                <c:pt idx="23">
                  <c:v>1402/07/24</c:v>
                </c:pt>
                <c:pt idx="24">
                  <c:v>1402/07/25</c:v>
                </c:pt>
                <c:pt idx="25">
                  <c:v>1402/07/26</c:v>
                </c:pt>
                <c:pt idx="26">
                  <c:v>1402/07/27</c:v>
                </c:pt>
                <c:pt idx="27">
                  <c:v>1402/07/28</c:v>
                </c:pt>
                <c:pt idx="28">
                  <c:v>1402/07/29</c:v>
                </c:pt>
                <c:pt idx="29">
                  <c:v>1402/07/30</c:v>
                </c:pt>
                <c:pt idx="30">
                  <c:v>1402/08/01</c:v>
                </c:pt>
                <c:pt idx="31">
                  <c:v>1402/08/02</c:v>
                </c:pt>
                <c:pt idx="32">
                  <c:v>1402/08/03</c:v>
                </c:pt>
                <c:pt idx="33">
                  <c:v>1402/08/04</c:v>
                </c:pt>
                <c:pt idx="34">
                  <c:v>1402/08/05</c:v>
                </c:pt>
                <c:pt idx="35">
                  <c:v>1402/08/06</c:v>
                </c:pt>
                <c:pt idx="36">
                  <c:v>1402/08/07</c:v>
                </c:pt>
              </c:strCache>
            </c:strRef>
          </c:cat>
          <c:val>
            <c:numRef>
              <c:f>'مراکز بهداشتی ودرمانی  (2)'!$C$2:$C$38</c:f>
              <c:numCache>
                <c:formatCode>General</c:formatCode>
                <c:ptCount val="37"/>
                <c:pt idx="0">
                  <c:v>2</c:v>
                </c:pt>
                <c:pt idx="1">
                  <c:v>0</c:v>
                </c:pt>
                <c:pt idx="2">
                  <c:v>0</c:v>
                </c:pt>
                <c:pt idx="3">
                  <c:v>0</c:v>
                </c:pt>
                <c:pt idx="4">
                  <c:v>0</c:v>
                </c:pt>
                <c:pt idx="5">
                  <c:v>0</c:v>
                </c:pt>
                <c:pt idx="6">
                  <c:v>0</c:v>
                </c:pt>
                <c:pt idx="7">
                  <c:v>0</c:v>
                </c:pt>
                <c:pt idx="8">
                  <c:v>0</c:v>
                </c:pt>
                <c:pt idx="9">
                  <c:v>0</c:v>
                </c:pt>
                <c:pt idx="10">
                  <c:v>0</c:v>
                </c:pt>
                <c:pt idx="11">
                  <c:v>4</c:v>
                </c:pt>
                <c:pt idx="12">
                  <c:v>2</c:v>
                </c:pt>
                <c:pt idx="13">
                  <c:v>3</c:v>
                </c:pt>
                <c:pt idx="14">
                  <c:v>3</c:v>
                </c:pt>
                <c:pt idx="15">
                  <c:v>4</c:v>
                </c:pt>
                <c:pt idx="16">
                  <c:v>3</c:v>
                </c:pt>
                <c:pt idx="17">
                  <c:v>3</c:v>
                </c:pt>
                <c:pt idx="18">
                  <c:v>1</c:v>
                </c:pt>
                <c:pt idx="19">
                  <c:v>4</c:v>
                </c:pt>
                <c:pt idx="20">
                  <c:v>3</c:v>
                </c:pt>
                <c:pt idx="21">
                  <c:v>10</c:v>
                </c:pt>
                <c:pt idx="22">
                  <c:v>0</c:v>
                </c:pt>
                <c:pt idx="23">
                  <c:v>0</c:v>
                </c:pt>
                <c:pt idx="24">
                  <c:v>0</c:v>
                </c:pt>
                <c:pt idx="25">
                  <c:v>0</c:v>
                </c:pt>
                <c:pt idx="26">
                  <c:v>0</c:v>
                </c:pt>
                <c:pt idx="27">
                  <c:v>0</c:v>
                </c:pt>
                <c:pt idx="28">
                  <c:v>0</c:v>
                </c:pt>
                <c:pt idx="29">
                  <c:v>5</c:v>
                </c:pt>
                <c:pt idx="30">
                  <c:v>0</c:v>
                </c:pt>
                <c:pt idx="31">
                  <c:v>0</c:v>
                </c:pt>
                <c:pt idx="32">
                  <c:v>0</c:v>
                </c:pt>
                <c:pt idx="33">
                  <c:v>0</c:v>
                </c:pt>
                <c:pt idx="34">
                  <c:v>1</c:v>
                </c:pt>
                <c:pt idx="35">
                  <c:v>0</c:v>
                </c:pt>
                <c:pt idx="36">
                  <c:v>0</c:v>
                </c:pt>
              </c:numCache>
            </c:numRef>
          </c:val>
          <c:extLst>
            <c:ext xmlns:c16="http://schemas.microsoft.com/office/drawing/2014/chart" uri="{C3380CC4-5D6E-409C-BE32-E72D297353CC}">
              <c16:uniqueId val="{00000001-5836-41E0-84F4-5AA1C742E9CD}"/>
            </c:ext>
          </c:extLst>
        </c:ser>
        <c:dLbls>
          <c:showLegendKey val="0"/>
          <c:showVal val="0"/>
          <c:showCatName val="0"/>
          <c:showSerName val="0"/>
          <c:showPercent val="0"/>
          <c:showBubbleSize val="0"/>
        </c:dLbls>
        <c:gapWidth val="219"/>
        <c:overlap val="-27"/>
        <c:axId val="2003781680"/>
        <c:axId val="1646624640"/>
      </c:barChart>
      <c:catAx>
        <c:axId val="200378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6624640"/>
        <c:crosses val="autoZero"/>
        <c:auto val="1"/>
        <c:lblAlgn val="ctr"/>
        <c:lblOffset val="100"/>
        <c:noMultiLvlLbl val="0"/>
      </c:catAx>
      <c:valAx>
        <c:axId val="164662464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IPT Nazanin" panose="00000400000000000000" pitchFamily="2" charset="2"/>
                <a:ea typeface="+mn-ea"/>
                <a:cs typeface="+mn-cs"/>
              </a:defRPr>
            </a:pPr>
            <a:endParaRPr lang="en-US"/>
          </a:p>
        </c:txPr>
        <c:crossAx val="200378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'مراکز بهداشتی ودرمانی  (2)'!$B$1</c:f>
              <c:strCache>
                <c:ptCount val="1"/>
                <c:pt idx="0">
                  <c:v>   تعداد  نمونه گیری covid-19 بستری</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70C0"/>
                    </a:solidFill>
                    <a:latin typeface="IPT Nazanin" panose="00000400000000000000" pitchFamily="2" charset="2"/>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'مراکز بهداشتی ودرمانی  (2)'!$A$2:$A$45</c:f>
              <c:strCache>
                <c:ptCount val="44"/>
                <c:pt idx="0">
                  <c:v>1402/07/01</c:v>
                </c:pt>
                <c:pt idx="1">
                  <c:v>1402/07/02</c:v>
                </c:pt>
                <c:pt idx="2">
                  <c:v>1402/07/03</c:v>
                </c:pt>
                <c:pt idx="3">
                  <c:v>1402/07/04</c:v>
                </c:pt>
                <c:pt idx="4">
                  <c:v>1402/07/05</c:v>
                </c:pt>
                <c:pt idx="5">
                  <c:v>1402/07/06</c:v>
                </c:pt>
                <c:pt idx="6">
                  <c:v>1402/07/07</c:v>
                </c:pt>
                <c:pt idx="7">
                  <c:v>1402/07/08</c:v>
                </c:pt>
                <c:pt idx="8">
                  <c:v>1402/07/09</c:v>
                </c:pt>
                <c:pt idx="9">
                  <c:v>1402/07/10</c:v>
                </c:pt>
                <c:pt idx="10">
                  <c:v>1402/07/11</c:v>
                </c:pt>
                <c:pt idx="11">
                  <c:v>1402/07/12</c:v>
                </c:pt>
                <c:pt idx="12">
                  <c:v>1402/07/13</c:v>
                </c:pt>
                <c:pt idx="13">
                  <c:v>1402/07/14</c:v>
                </c:pt>
                <c:pt idx="14">
                  <c:v>1402/07/15</c:v>
                </c:pt>
                <c:pt idx="15">
                  <c:v>1402/07/16</c:v>
                </c:pt>
                <c:pt idx="16">
                  <c:v>1402/07/17</c:v>
                </c:pt>
                <c:pt idx="17">
                  <c:v>1402/07/18</c:v>
                </c:pt>
                <c:pt idx="18">
                  <c:v>1402/07/19</c:v>
                </c:pt>
                <c:pt idx="19">
                  <c:v>1402/07/20</c:v>
                </c:pt>
                <c:pt idx="20">
                  <c:v>1402/07/21</c:v>
                </c:pt>
                <c:pt idx="21">
                  <c:v>1402/07/22</c:v>
                </c:pt>
                <c:pt idx="22">
                  <c:v>1402/07/23</c:v>
                </c:pt>
                <c:pt idx="23">
                  <c:v>1402/07/24</c:v>
                </c:pt>
                <c:pt idx="24">
                  <c:v>1402/07/25</c:v>
                </c:pt>
                <c:pt idx="25">
                  <c:v>1402/07/26</c:v>
                </c:pt>
                <c:pt idx="26">
                  <c:v>1402/07/27</c:v>
                </c:pt>
                <c:pt idx="27">
                  <c:v>1402/07/28</c:v>
                </c:pt>
                <c:pt idx="28">
                  <c:v>1402/07/29</c:v>
                </c:pt>
                <c:pt idx="29">
                  <c:v>1402/07/30</c:v>
                </c:pt>
                <c:pt idx="30">
                  <c:v>1402/08/01</c:v>
                </c:pt>
                <c:pt idx="31">
                  <c:v>1402/08/02</c:v>
                </c:pt>
                <c:pt idx="32">
                  <c:v>1402/08/03</c:v>
                </c:pt>
                <c:pt idx="33">
                  <c:v>1402/08/04</c:v>
                </c:pt>
                <c:pt idx="34">
                  <c:v>1402/08/05</c:v>
                </c:pt>
                <c:pt idx="35">
                  <c:v>1402/08/06</c:v>
                </c:pt>
                <c:pt idx="36">
                  <c:v>1402/08/07</c:v>
                </c:pt>
                <c:pt idx="37">
                  <c:v>1402/08/08</c:v>
                </c:pt>
                <c:pt idx="38">
                  <c:v>1402/08/09</c:v>
                </c:pt>
                <c:pt idx="39">
                  <c:v>1402/08/10</c:v>
                </c:pt>
                <c:pt idx="40">
                  <c:v>1402/08/11</c:v>
                </c:pt>
                <c:pt idx="41">
                  <c:v>1402/08/12</c:v>
                </c:pt>
                <c:pt idx="42">
                  <c:v>1402/08/13</c:v>
                </c:pt>
                <c:pt idx="43">
                  <c:v>1402/08/14</c:v>
                </c:pt>
              </c:strCache>
            </c:strRef>
          </c:cat>
          <c:val>
            <c:numRef>
              <c:f>'مراکز بهداشتی ودرمانی  (2)'!$B$2:$B$45</c:f>
              <c:numCache>
                <c:formatCode>General</c:formatCode>
                <c:ptCount val="44"/>
                <c:pt idx="0">
                  <c:v>15</c:v>
                </c:pt>
                <c:pt idx="1">
                  <c:v>23</c:v>
                </c:pt>
                <c:pt idx="2">
                  <c:v>30</c:v>
                </c:pt>
                <c:pt idx="3">
                  <c:v>41</c:v>
                </c:pt>
                <c:pt idx="4">
                  <c:v>19</c:v>
                </c:pt>
                <c:pt idx="5">
                  <c:v>29</c:v>
                </c:pt>
                <c:pt idx="6">
                  <c:v>3</c:v>
                </c:pt>
                <c:pt idx="7">
                  <c:v>12</c:v>
                </c:pt>
                <c:pt idx="8">
                  <c:v>30</c:v>
                </c:pt>
                <c:pt idx="9">
                  <c:v>24</c:v>
                </c:pt>
                <c:pt idx="10">
                  <c:v>13</c:v>
                </c:pt>
                <c:pt idx="11">
                  <c:v>13</c:v>
                </c:pt>
                <c:pt idx="12">
                  <c:v>21</c:v>
                </c:pt>
                <c:pt idx="13">
                  <c:v>18</c:v>
                </c:pt>
                <c:pt idx="14">
                  <c:v>11</c:v>
                </c:pt>
                <c:pt idx="15">
                  <c:v>42</c:v>
                </c:pt>
                <c:pt idx="16">
                  <c:v>20</c:v>
                </c:pt>
                <c:pt idx="17">
                  <c:v>27</c:v>
                </c:pt>
                <c:pt idx="18">
                  <c:v>34</c:v>
                </c:pt>
                <c:pt idx="19">
                  <c:v>13</c:v>
                </c:pt>
                <c:pt idx="20">
                  <c:v>23</c:v>
                </c:pt>
                <c:pt idx="21">
                  <c:v>6</c:v>
                </c:pt>
                <c:pt idx="22">
                  <c:v>34</c:v>
                </c:pt>
                <c:pt idx="23">
                  <c:v>24</c:v>
                </c:pt>
                <c:pt idx="24">
                  <c:v>24</c:v>
                </c:pt>
                <c:pt idx="25">
                  <c:v>24</c:v>
                </c:pt>
                <c:pt idx="26">
                  <c:v>39</c:v>
                </c:pt>
                <c:pt idx="27">
                  <c:v>38</c:v>
                </c:pt>
                <c:pt idx="28">
                  <c:v>24</c:v>
                </c:pt>
                <c:pt idx="29">
                  <c:v>13</c:v>
                </c:pt>
                <c:pt idx="30">
                  <c:v>14</c:v>
                </c:pt>
                <c:pt idx="31">
                  <c:v>50</c:v>
                </c:pt>
                <c:pt idx="32">
                  <c:v>26</c:v>
                </c:pt>
                <c:pt idx="33">
                  <c:v>22</c:v>
                </c:pt>
                <c:pt idx="34">
                  <c:v>17</c:v>
                </c:pt>
                <c:pt idx="35">
                  <c:v>27</c:v>
                </c:pt>
                <c:pt idx="36">
                  <c:v>17</c:v>
                </c:pt>
                <c:pt idx="37">
                  <c:v>14</c:v>
                </c:pt>
                <c:pt idx="38">
                  <c:v>33</c:v>
                </c:pt>
                <c:pt idx="39">
                  <c:v>31</c:v>
                </c:pt>
                <c:pt idx="40">
                  <c:v>29</c:v>
                </c:pt>
                <c:pt idx="41">
                  <c:v>9</c:v>
                </c:pt>
                <c:pt idx="42">
                  <c:v>7</c:v>
                </c:pt>
                <c:pt idx="43">
                  <c:v>21</c:v>
                </c:pt>
              </c:numCache>
            </c:numRef>
          </c:val>
          <c:extLst>
            <c:ext xmlns:c16="http://schemas.microsoft.com/office/drawing/2014/chart" uri="{C3380CC4-5D6E-409C-BE32-E72D297353CC}">
              <c16:uniqueId val="{00000000-5836-41E0-84F4-5AA1C742E9CD}"/>
            </c:ext>
          </c:extLst>
        </c:ser>
        <c:ser>
          <c:idx val="1"/>
          <c:order val="1"/>
          <c:tx>
            <c:strRef>
              <c:f>'مراکز بهداشتی ودرمانی  (2)'!$C$1</c:f>
              <c:strCache>
                <c:ptCount val="1"/>
                <c:pt idx="0">
                  <c:v>تعداد  مثبت covid-19 بستری</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IPT Nazanin" panose="00000400000000000000" pitchFamily="2" charset="2"/>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'مراکز بهداشتی ودرمانی  (2)'!$A$2:$A$45</c:f>
              <c:strCache>
                <c:ptCount val="44"/>
                <c:pt idx="0">
                  <c:v>1402/07/01</c:v>
                </c:pt>
                <c:pt idx="1">
                  <c:v>1402/07/02</c:v>
                </c:pt>
                <c:pt idx="2">
                  <c:v>1402/07/03</c:v>
                </c:pt>
                <c:pt idx="3">
                  <c:v>1402/07/04</c:v>
                </c:pt>
                <c:pt idx="4">
                  <c:v>1402/07/05</c:v>
                </c:pt>
                <c:pt idx="5">
                  <c:v>1402/07/06</c:v>
                </c:pt>
                <c:pt idx="6">
                  <c:v>1402/07/07</c:v>
                </c:pt>
                <c:pt idx="7">
                  <c:v>1402/07/08</c:v>
                </c:pt>
                <c:pt idx="8">
                  <c:v>1402/07/09</c:v>
                </c:pt>
                <c:pt idx="9">
                  <c:v>1402/07/10</c:v>
                </c:pt>
                <c:pt idx="10">
                  <c:v>1402/07/11</c:v>
                </c:pt>
                <c:pt idx="11">
                  <c:v>1402/07/12</c:v>
                </c:pt>
                <c:pt idx="12">
                  <c:v>1402/07/13</c:v>
                </c:pt>
                <c:pt idx="13">
                  <c:v>1402/07/14</c:v>
                </c:pt>
                <c:pt idx="14">
                  <c:v>1402/07/15</c:v>
                </c:pt>
                <c:pt idx="15">
                  <c:v>1402/07/16</c:v>
                </c:pt>
                <c:pt idx="16">
                  <c:v>1402/07/17</c:v>
                </c:pt>
                <c:pt idx="17">
                  <c:v>1402/07/18</c:v>
                </c:pt>
                <c:pt idx="18">
                  <c:v>1402/07/19</c:v>
                </c:pt>
                <c:pt idx="19">
                  <c:v>1402/07/20</c:v>
                </c:pt>
                <c:pt idx="20">
                  <c:v>1402/07/21</c:v>
                </c:pt>
                <c:pt idx="21">
                  <c:v>1402/07/22</c:v>
                </c:pt>
                <c:pt idx="22">
                  <c:v>1402/07/23</c:v>
                </c:pt>
                <c:pt idx="23">
                  <c:v>1402/07/24</c:v>
                </c:pt>
                <c:pt idx="24">
                  <c:v>1402/07/25</c:v>
                </c:pt>
                <c:pt idx="25">
                  <c:v>1402/07/26</c:v>
                </c:pt>
                <c:pt idx="26">
                  <c:v>1402/07/27</c:v>
                </c:pt>
                <c:pt idx="27">
                  <c:v>1402/07/28</c:v>
                </c:pt>
                <c:pt idx="28">
                  <c:v>1402/07/29</c:v>
                </c:pt>
                <c:pt idx="29">
                  <c:v>1402/07/30</c:v>
                </c:pt>
                <c:pt idx="30">
                  <c:v>1402/08/01</c:v>
                </c:pt>
                <c:pt idx="31">
                  <c:v>1402/08/02</c:v>
                </c:pt>
                <c:pt idx="32">
                  <c:v>1402/08/03</c:v>
                </c:pt>
                <c:pt idx="33">
                  <c:v>1402/08/04</c:v>
                </c:pt>
                <c:pt idx="34">
                  <c:v>1402/08/05</c:v>
                </c:pt>
                <c:pt idx="35">
                  <c:v>1402/08/06</c:v>
                </c:pt>
                <c:pt idx="36">
                  <c:v>1402/08/07</c:v>
                </c:pt>
                <c:pt idx="37">
                  <c:v>1402/08/08</c:v>
                </c:pt>
                <c:pt idx="38">
                  <c:v>1402/08/09</c:v>
                </c:pt>
                <c:pt idx="39">
                  <c:v>1402/08/10</c:v>
                </c:pt>
                <c:pt idx="40">
                  <c:v>1402/08/11</c:v>
                </c:pt>
                <c:pt idx="41">
                  <c:v>1402/08/12</c:v>
                </c:pt>
                <c:pt idx="42">
                  <c:v>1402/08/13</c:v>
                </c:pt>
                <c:pt idx="43">
                  <c:v>1402/08/14</c:v>
                </c:pt>
              </c:strCache>
            </c:strRef>
          </c:cat>
          <c:val>
            <c:numRef>
              <c:f>'مراکز بهداشتی ودرمانی  (2)'!$C$2:$C$45</c:f>
              <c:numCache>
                <c:formatCode>General</c:formatCode>
                <c:ptCount val="44"/>
                <c:pt idx="0">
                  <c:v>4</c:v>
                </c:pt>
                <c:pt idx="1">
                  <c:v>5</c:v>
                </c:pt>
                <c:pt idx="2">
                  <c:v>1</c:v>
                </c:pt>
                <c:pt idx="3">
                  <c:v>3</c:v>
                </c:pt>
                <c:pt idx="4">
                  <c:v>2</c:v>
                </c:pt>
                <c:pt idx="5">
                  <c:v>4</c:v>
                </c:pt>
                <c:pt idx="6">
                  <c:v>2</c:v>
                </c:pt>
                <c:pt idx="7">
                  <c:v>1</c:v>
                </c:pt>
                <c:pt idx="8">
                  <c:v>3</c:v>
                </c:pt>
                <c:pt idx="9">
                  <c:v>2</c:v>
                </c:pt>
                <c:pt idx="10">
                  <c:v>4</c:v>
                </c:pt>
                <c:pt idx="11">
                  <c:v>1</c:v>
                </c:pt>
                <c:pt idx="12">
                  <c:v>5</c:v>
                </c:pt>
                <c:pt idx="13">
                  <c:v>2</c:v>
                </c:pt>
                <c:pt idx="14">
                  <c:v>0</c:v>
                </c:pt>
                <c:pt idx="15">
                  <c:v>5</c:v>
                </c:pt>
                <c:pt idx="16">
                  <c:v>1</c:v>
                </c:pt>
                <c:pt idx="17">
                  <c:v>3</c:v>
                </c:pt>
                <c:pt idx="18">
                  <c:v>0</c:v>
                </c:pt>
                <c:pt idx="19">
                  <c:v>3</c:v>
                </c:pt>
                <c:pt idx="20">
                  <c:v>2</c:v>
                </c:pt>
                <c:pt idx="21">
                  <c:v>1</c:v>
                </c:pt>
                <c:pt idx="22">
                  <c:v>4</c:v>
                </c:pt>
                <c:pt idx="23">
                  <c:v>1</c:v>
                </c:pt>
                <c:pt idx="24">
                  <c:v>6</c:v>
                </c:pt>
                <c:pt idx="25">
                  <c:v>2</c:v>
                </c:pt>
                <c:pt idx="26">
                  <c:v>2</c:v>
                </c:pt>
                <c:pt idx="27">
                  <c:v>2</c:v>
                </c:pt>
                <c:pt idx="28">
                  <c:v>1</c:v>
                </c:pt>
                <c:pt idx="29">
                  <c:v>1</c:v>
                </c:pt>
                <c:pt idx="30">
                  <c:v>1</c:v>
                </c:pt>
                <c:pt idx="31">
                  <c:v>1</c:v>
                </c:pt>
                <c:pt idx="32">
                  <c:v>0</c:v>
                </c:pt>
                <c:pt idx="33">
                  <c:v>1</c:v>
                </c:pt>
                <c:pt idx="34">
                  <c:v>1</c:v>
                </c:pt>
                <c:pt idx="35">
                  <c:v>0</c:v>
                </c:pt>
                <c:pt idx="36">
                  <c:v>0</c:v>
                </c:pt>
                <c:pt idx="37">
                  <c:v>1</c:v>
                </c:pt>
                <c:pt idx="38">
                  <c:v>1</c:v>
                </c:pt>
                <c:pt idx="39">
                  <c:v>1</c:v>
                </c:pt>
                <c:pt idx="40">
                  <c:v>2</c:v>
                </c:pt>
                <c:pt idx="41">
                  <c:v>0</c:v>
                </c:pt>
                <c:pt idx="42">
                  <c:v>0</c:v>
                </c:pt>
                <c:pt idx="43">
                  <c:v>0</c:v>
                </c:pt>
              </c:numCache>
            </c:numRef>
          </c:val>
          <c:extLst>
            <c:ext xmlns:c16="http://schemas.microsoft.com/office/drawing/2014/chart" uri="{C3380CC4-5D6E-409C-BE32-E72D297353CC}">
              <c16:uniqueId val="{00000001-5836-41E0-84F4-5AA1C742E9CD}"/>
            </c:ext>
          </c:extLst>
        </c:ser>
        <c:dLbls>
          <c:showLegendKey val="0"/>
          <c:showVal val="0"/>
          <c:showCatName val="0"/>
          <c:showSerName val="0"/>
          <c:showPercent val="0"/>
          <c:showBubbleSize val="0"/>
        </c:dLbls>
        <c:gapWidth val="219"/>
        <c:overlap val="-27"/>
        <c:axId val="2003781680"/>
        <c:axId val="1646624640"/>
      </c:barChart>
      <c:catAx>
        <c:axId val="200378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6624640"/>
        <c:crosses val="autoZero"/>
        <c:auto val="1"/>
        <c:lblAlgn val="ctr"/>
        <c:lblOffset val="100"/>
        <c:noMultiLvlLbl val="0"/>
      </c:catAx>
      <c:valAx>
        <c:axId val="1646624640"/>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IPT Nazanin" panose="00000400000000000000" pitchFamily="2" charset="2"/>
                <a:ea typeface="+mn-ea"/>
                <a:cs typeface="+mn-cs"/>
              </a:defRPr>
            </a:pPr>
            <a:endParaRPr lang="en-US"/>
          </a:p>
        </c:txPr>
        <c:crossAx val="200378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'مراکز بهداشتی ودرمانی  (2)'!$B$1</c:f>
              <c:strCache>
                <c:ptCount val="1"/>
                <c:pt idx="0">
                  <c:v>تعداد  نمونه گیری covid-19 سرپایی</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70C0"/>
                    </a:solidFill>
                    <a:latin typeface="IPT Nazanin" panose="00000400000000000000" pitchFamily="2" charset="2"/>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'مراکز بهداشتی ودرمانی  (2)'!$A$2:$A$45</c:f>
              <c:strCache>
                <c:ptCount val="44"/>
                <c:pt idx="0">
                  <c:v>1402/07/01</c:v>
                </c:pt>
                <c:pt idx="1">
                  <c:v>1402/07/02</c:v>
                </c:pt>
                <c:pt idx="2">
                  <c:v>1402/07/03</c:v>
                </c:pt>
                <c:pt idx="3">
                  <c:v>1402/07/04</c:v>
                </c:pt>
                <c:pt idx="4">
                  <c:v>1402/07/05</c:v>
                </c:pt>
                <c:pt idx="5">
                  <c:v>1402/07/06</c:v>
                </c:pt>
                <c:pt idx="6">
                  <c:v>1402/07/07</c:v>
                </c:pt>
                <c:pt idx="7">
                  <c:v>1402/07/08</c:v>
                </c:pt>
                <c:pt idx="8">
                  <c:v>1402/07/09</c:v>
                </c:pt>
                <c:pt idx="9">
                  <c:v>1402/07/10</c:v>
                </c:pt>
                <c:pt idx="10">
                  <c:v>1402/07/11</c:v>
                </c:pt>
                <c:pt idx="11">
                  <c:v>1402/07/12</c:v>
                </c:pt>
                <c:pt idx="12">
                  <c:v>1402/07/13</c:v>
                </c:pt>
                <c:pt idx="13">
                  <c:v>1402/07/14</c:v>
                </c:pt>
                <c:pt idx="14">
                  <c:v>1402/07/15</c:v>
                </c:pt>
                <c:pt idx="15">
                  <c:v>1402/07/16</c:v>
                </c:pt>
                <c:pt idx="16">
                  <c:v>1402/07/17</c:v>
                </c:pt>
                <c:pt idx="17">
                  <c:v>1402/07/18</c:v>
                </c:pt>
                <c:pt idx="18">
                  <c:v>1402/07/19</c:v>
                </c:pt>
                <c:pt idx="19">
                  <c:v>1402/07/20</c:v>
                </c:pt>
                <c:pt idx="20">
                  <c:v>1402/07/21</c:v>
                </c:pt>
                <c:pt idx="21">
                  <c:v>1402/07/22</c:v>
                </c:pt>
                <c:pt idx="22">
                  <c:v>1402/07/23</c:v>
                </c:pt>
                <c:pt idx="23">
                  <c:v>1402/07/24</c:v>
                </c:pt>
                <c:pt idx="24">
                  <c:v>1402/07/25</c:v>
                </c:pt>
                <c:pt idx="25">
                  <c:v>1402/07/26</c:v>
                </c:pt>
                <c:pt idx="26">
                  <c:v>1402/07/27</c:v>
                </c:pt>
                <c:pt idx="27">
                  <c:v>1402/07/28</c:v>
                </c:pt>
                <c:pt idx="28">
                  <c:v>1402/07/29</c:v>
                </c:pt>
                <c:pt idx="29">
                  <c:v>1402/07/30</c:v>
                </c:pt>
                <c:pt idx="30">
                  <c:v>1402/08/01</c:v>
                </c:pt>
                <c:pt idx="31">
                  <c:v>1402/08/02</c:v>
                </c:pt>
                <c:pt idx="32">
                  <c:v>1402/08/03</c:v>
                </c:pt>
                <c:pt idx="33">
                  <c:v>1402/08/04</c:v>
                </c:pt>
                <c:pt idx="34">
                  <c:v>1402/08/05</c:v>
                </c:pt>
                <c:pt idx="35">
                  <c:v>1402/08/06</c:v>
                </c:pt>
                <c:pt idx="36">
                  <c:v>1402/08/07</c:v>
                </c:pt>
                <c:pt idx="37">
                  <c:v>1402/08/08</c:v>
                </c:pt>
                <c:pt idx="38">
                  <c:v>1402/08/09</c:v>
                </c:pt>
                <c:pt idx="39">
                  <c:v>1402/08/10</c:v>
                </c:pt>
                <c:pt idx="40">
                  <c:v>1402/08/11</c:v>
                </c:pt>
                <c:pt idx="41">
                  <c:v>1402/08/12</c:v>
                </c:pt>
                <c:pt idx="42">
                  <c:v>1402/08/13</c:v>
                </c:pt>
                <c:pt idx="43">
                  <c:v>1402/08/14</c:v>
                </c:pt>
              </c:strCache>
            </c:strRef>
          </c:cat>
          <c:val>
            <c:numRef>
              <c:f>'مراکز بهداشتی ودرمانی  (2)'!$B$2:$B$45</c:f>
              <c:numCache>
                <c:formatCode>General</c:formatCode>
                <c:ptCount val="44"/>
                <c:pt idx="0">
                  <c:v>1</c:v>
                </c:pt>
                <c:pt idx="1">
                  <c:v>0</c:v>
                </c:pt>
                <c:pt idx="2">
                  <c:v>3</c:v>
                </c:pt>
                <c:pt idx="3">
                  <c:v>2</c:v>
                </c:pt>
                <c:pt idx="4">
                  <c:v>0</c:v>
                </c:pt>
                <c:pt idx="5">
                  <c:v>2</c:v>
                </c:pt>
                <c:pt idx="6">
                  <c:v>16</c:v>
                </c:pt>
                <c:pt idx="7">
                  <c:v>0</c:v>
                </c:pt>
                <c:pt idx="8">
                  <c:v>3</c:v>
                </c:pt>
                <c:pt idx="9">
                  <c:v>13</c:v>
                </c:pt>
                <c:pt idx="10">
                  <c:v>7</c:v>
                </c:pt>
                <c:pt idx="11">
                  <c:v>2</c:v>
                </c:pt>
                <c:pt idx="12">
                  <c:v>10</c:v>
                </c:pt>
                <c:pt idx="13">
                  <c:v>4</c:v>
                </c:pt>
                <c:pt idx="14">
                  <c:v>0</c:v>
                </c:pt>
                <c:pt idx="15">
                  <c:v>11</c:v>
                </c:pt>
                <c:pt idx="16">
                  <c:v>20</c:v>
                </c:pt>
                <c:pt idx="17">
                  <c:v>17</c:v>
                </c:pt>
                <c:pt idx="18">
                  <c:v>8</c:v>
                </c:pt>
                <c:pt idx="19">
                  <c:v>18</c:v>
                </c:pt>
                <c:pt idx="20">
                  <c:v>4</c:v>
                </c:pt>
                <c:pt idx="21">
                  <c:v>5</c:v>
                </c:pt>
                <c:pt idx="22">
                  <c:v>43</c:v>
                </c:pt>
                <c:pt idx="23">
                  <c:v>4</c:v>
                </c:pt>
                <c:pt idx="24">
                  <c:v>25</c:v>
                </c:pt>
                <c:pt idx="25">
                  <c:v>10</c:v>
                </c:pt>
                <c:pt idx="26">
                  <c:v>7</c:v>
                </c:pt>
                <c:pt idx="27">
                  <c:v>4</c:v>
                </c:pt>
                <c:pt idx="28">
                  <c:v>3</c:v>
                </c:pt>
                <c:pt idx="29">
                  <c:v>0</c:v>
                </c:pt>
                <c:pt idx="30">
                  <c:v>8</c:v>
                </c:pt>
                <c:pt idx="31">
                  <c:v>24</c:v>
                </c:pt>
                <c:pt idx="32">
                  <c:v>19</c:v>
                </c:pt>
                <c:pt idx="33">
                  <c:v>2</c:v>
                </c:pt>
                <c:pt idx="34">
                  <c:v>13</c:v>
                </c:pt>
                <c:pt idx="35">
                  <c:v>5</c:v>
                </c:pt>
                <c:pt idx="36">
                  <c:v>19</c:v>
                </c:pt>
                <c:pt idx="37">
                  <c:v>8</c:v>
                </c:pt>
                <c:pt idx="38">
                  <c:v>10</c:v>
                </c:pt>
                <c:pt idx="39">
                  <c:v>10</c:v>
                </c:pt>
                <c:pt idx="40">
                  <c:v>24</c:v>
                </c:pt>
                <c:pt idx="41">
                  <c:v>2</c:v>
                </c:pt>
                <c:pt idx="42">
                  <c:v>4</c:v>
                </c:pt>
                <c:pt idx="43">
                  <c:v>12</c:v>
                </c:pt>
              </c:numCache>
            </c:numRef>
          </c:val>
          <c:extLst>
            <c:ext xmlns:c16="http://schemas.microsoft.com/office/drawing/2014/chart" uri="{C3380CC4-5D6E-409C-BE32-E72D297353CC}">
              <c16:uniqueId val="{00000000-5836-41E0-84F4-5AA1C742E9CD}"/>
            </c:ext>
          </c:extLst>
        </c:ser>
        <c:ser>
          <c:idx val="1"/>
          <c:order val="1"/>
          <c:tx>
            <c:strRef>
              <c:f>'مراکز بهداشتی ودرمانی  (2)'!$C$1</c:f>
              <c:strCache>
                <c:ptCount val="1"/>
                <c:pt idx="0">
                  <c:v>تعداد  مثبت covid-19 سرپایی</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IPT Nazanin" panose="00000400000000000000" pitchFamily="2" charset="2"/>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'مراکز بهداشتی ودرمانی  (2)'!$A$2:$A$45</c:f>
              <c:strCache>
                <c:ptCount val="44"/>
                <c:pt idx="0">
                  <c:v>1402/07/01</c:v>
                </c:pt>
                <c:pt idx="1">
                  <c:v>1402/07/02</c:v>
                </c:pt>
                <c:pt idx="2">
                  <c:v>1402/07/03</c:v>
                </c:pt>
                <c:pt idx="3">
                  <c:v>1402/07/04</c:v>
                </c:pt>
                <c:pt idx="4">
                  <c:v>1402/07/05</c:v>
                </c:pt>
                <c:pt idx="5">
                  <c:v>1402/07/06</c:v>
                </c:pt>
                <c:pt idx="6">
                  <c:v>1402/07/07</c:v>
                </c:pt>
                <c:pt idx="7">
                  <c:v>1402/07/08</c:v>
                </c:pt>
                <c:pt idx="8">
                  <c:v>1402/07/09</c:v>
                </c:pt>
                <c:pt idx="9">
                  <c:v>1402/07/10</c:v>
                </c:pt>
                <c:pt idx="10">
                  <c:v>1402/07/11</c:v>
                </c:pt>
                <c:pt idx="11">
                  <c:v>1402/07/12</c:v>
                </c:pt>
                <c:pt idx="12">
                  <c:v>1402/07/13</c:v>
                </c:pt>
                <c:pt idx="13">
                  <c:v>1402/07/14</c:v>
                </c:pt>
                <c:pt idx="14">
                  <c:v>1402/07/15</c:v>
                </c:pt>
                <c:pt idx="15">
                  <c:v>1402/07/16</c:v>
                </c:pt>
                <c:pt idx="16">
                  <c:v>1402/07/17</c:v>
                </c:pt>
                <c:pt idx="17">
                  <c:v>1402/07/18</c:v>
                </c:pt>
                <c:pt idx="18">
                  <c:v>1402/07/19</c:v>
                </c:pt>
                <c:pt idx="19">
                  <c:v>1402/07/20</c:v>
                </c:pt>
                <c:pt idx="20">
                  <c:v>1402/07/21</c:v>
                </c:pt>
                <c:pt idx="21">
                  <c:v>1402/07/22</c:v>
                </c:pt>
                <c:pt idx="22">
                  <c:v>1402/07/23</c:v>
                </c:pt>
                <c:pt idx="23">
                  <c:v>1402/07/24</c:v>
                </c:pt>
                <c:pt idx="24">
                  <c:v>1402/07/25</c:v>
                </c:pt>
                <c:pt idx="25">
                  <c:v>1402/07/26</c:v>
                </c:pt>
                <c:pt idx="26">
                  <c:v>1402/07/27</c:v>
                </c:pt>
                <c:pt idx="27">
                  <c:v>1402/07/28</c:v>
                </c:pt>
                <c:pt idx="28">
                  <c:v>1402/07/29</c:v>
                </c:pt>
                <c:pt idx="29">
                  <c:v>1402/07/30</c:v>
                </c:pt>
                <c:pt idx="30">
                  <c:v>1402/08/01</c:v>
                </c:pt>
                <c:pt idx="31">
                  <c:v>1402/08/02</c:v>
                </c:pt>
                <c:pt idx="32">
                  <c:v>1402/08/03</c:v>
                </c:pt>
                <c:pt idx="33">
                  <c:v>1402/08/04</c:v>
                </c:pt>
                <c:pt idx="34">
                  <c:v>1402/08/05</c:v>
                </c:pt>
                <c:pt idx="35">
                  <c:v>1402/08/06</c:v>
                </c:pt>
                <c:pt idx="36">
                  <c:v>1402/08/07</c:v>
                </c:pt>
                <c:pt idx="37">
                  <c:v>1402/08/08</c:v>
                </c:pt>
                <c:pt idx="38">
                  <c:v>1402/08/09</c:v>
                </c:pt>
                <c:pt idx="39">
                  <c:v>1402/08/10</c:v>
                </c:pt>
                <c:pt idx="40">
                  <c:v>1402/08/11</c:v>
                </c:pt>
                <c:pt idx="41">
                  <c:v>1402/08/12</c:v>
                </c:pt>
                <c:pt idx="42">
                  <c:v>1402/08/13</c:v>
                </c:pt>
                <c:pt idx="43">
                  <c:v>1402/08/14</c:v>
                </c:pt>
              </c:strCache>
            </c:strRef>
          </c:cat>
          <c:val>
            <c:numRef>
              <c:f>'مراکز بهداشتی ودرمانی  (2)'!$C$2:$C$45</c:f>
              <c:numCache>
                <c:formatCode>General</c:formatCode>
                <c:ptCount val="44"/>
                <c:pt idx="0">
                  <c:v>0</c:v>
                </c:pt>
                <c:pt idx="1">
                  <c:v>0</c:v>
                </c:pt>
                <c:pt idx="2">
                  <c:v>0</c:v>
                </c:pt>
                <c:pt idx="3">
                  <c:v>0</c:v>
                </c:pt>
                <c:pt idx="4">
                  <c:v>0</c:v>
                </c:pt>
                <c:pt idx="5">
                  <c:v>0</c:v>
                </c:pt>
                <c:pt idx="6">
                  <c:v>2</c:v>
                </c:pt>
                <c:pt idx="7">
                  <c:v>0</c:v>
                </c:pt>
                <c:pt idx="8">
                  <c:v>1</c:v>
                </c:pt>
                <c:pt idx="9">
                  <c:v>3</c:v>
                </c:pt>
                <c:pt idx="10">
                  <c:v>0</c:v>
                </c:pt>
                <c:pt idx="11">
                  <c:v>0</c:v>
                </c:pt>
                <c:pt idx="12">
                  <c:v>0</c:v>
                </c:pt>
                <c:pt idx="13">
                  <c:v>0</c:v>
                </c:pt>
                <c:pt idx="14">
                  <c:v>0</c:v>
                </c:pt>
                <c:pt idx="15">
                  <c:v>1</c:v>
                </c:pt>
                <c:pt idx="16">
                  <c:v>2</c:v>
                </c:pt>
                <c:pt idx="17">
                  <c:v>5</c:v>
                </c:pt>
                <c:pt idx="18">
                  <c:v>2</c:v>
                </c:pt>
                <c:pt idx="19">
                  <c:v>1</c:v>
                </c:pt>
                <c:pt idx="20">
                  <c:v>0</c:v>
                </c:pt>
                <c:pt idx="21">
                  <c:v>0</c:v>
                </c:pt>
                <c:pt idx="22">
                  <c:v>0</c:v>
                </c:pt>
                <c:pt idx="23">
                  <c:v>0</c:v>
                </c:pt>
                <c:pt idx="24">
                  <c:v>2</c:v>
                </c:pt>
                <c:pt idx="25">
                  <c:v>0</c:v>
                </c:pt>
                <c:pt idx="26">
                  <c:v>1</c:v>
                </c:pt>
                <c:pt idx="27">
                  <c:v>0</c:v>
                </c:pt>
                <c:pt idx="28">
                  <c:v>0</c:v>
                </c:pt>
                <c:pt idx="29">
                  <c:v>0</c:v>
                </c:pt>
                <c:pt idx="30">
                  <c:v>0</c:v>
                </c:pt>
                <c:pt idx="31">
                  <c:v>1</c:v>
                </c:pt>
                <c:pt idx="32">
                  <c:v>0</c:v>
                </c:pt>
                <c:pt idx="33">
                  <c:v>0</c:v>
                </c:pt>
                <c:pt idx="34">
                  <c:v>1</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1-5836-41E0-84F4-5AA1C742E9CD}"/>
            </c:ext>
          </c:extLst>
        </c:ser>
        <c:dLbls>
          <c:showLegendKey val="0"/>
          <c:showVal val="0"/>
          <c:showCatName val="0"/>
          <c:showSerName val="0"/>
          <c:showPercent val="0"/>
          <c:showBubbleSize val="0"/>
        </c:dLbls>
        <c:gapWidth val="219"/>
        <c:overlap val="-27"/>
        <c:axId val="2003781680"/>
        <c:axId val="1646624640"/>
      </c:barChart>
      <c:catAx>
        <c:axId val="200378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6624640"/>
        <c:crosses val="autoZero"/>
        <c:auto val="1"/>
        <c:lblAlgn val="ctr"/>
        <c:lblOffset val="100"/>
        <c:noMultiLvlLbl val="0"/>
      </c:catAx>
      <c:valAx>
        <c:axId val="1646624640"/>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IPT Nazanin" panose="00000400000000000000" pitchFamily="2" charset="2"/>
                <a:ea typeface="+mn-ea"/>
                <a:cs typeface="+mn-cs"/>
              </a:defRPr>
            </a:pPr>
            <a:endParaRPr lang="en-US"/>
          </a:p>
        </c:txPr>
        <c:crossAx val="2003781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614985947615767E-2"/>
          <c:y val="6.3343575955444598E-2"/>
          <c:w val="0.91760643537498909"/>
          <c:h val="0.6666706587896718"/>
        </c:manualLayout>
      </c:layout>
      <c:lineChart>
        <c:grouping val="standard"/>
        <c:varyColors val="0"/>
        <c:ser>
          <c:idx val="0"/>
          <c:order val="0"/>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70C0"/>
                    </a:solidFill>
                    <a:latin typeface="IPT Nazanin" panose="020B0604020202020204" charset="2"/>
                    <a:ea typeface="+mn-ea"/>
                    <a:cs typeface="IRElham" panose="02000506000000020002" pitchFamily="2" charset="-78"/>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Sheet1!$A$1:$A$34</c:f>
              <c:strCache>
                <c:ptCount val="34"/>
                <c:pt idx="0">
                  <c:v>4 فروردین</c:v>
                </c:pt>
                <c:pt idx="1">
                  <c:v>11 فروردین</c:v>
                </c:pt>
                <c:pt idx="2">
                  <c:v>18 فروردین</c:v>
                </c:pt>
                <c:pt idx="3">
                  <c:v>25 فروردین</c:v>
                </c:pt>
                <c:pt idx="4">
                  <c:v>3اردیبهشت</c:v>
                </c:pt>
                <c:pt idx="5">
                  <c:v>10اردیبهشت</c:v>
                </c:pt>
                <c:pt idx="6">
                  <c:v>17اردیبهشت</c:v>
                </c:pt>
                <c:pt idx="7">
                  <c:v>24اردیبهشت</c:v>
                </c:pt>
                <c:pt idx="8">
                  <c:v>31اردیبهشت</c:v>
                </c:pt>
                <c:pt idx="9">
                  <c:v>7خرداد</c:v>
                </c:pt>
                <c:pt idx="10">
                  <c:v>14خرداد</c:v>
                </c:pt>
                <c:pt idx="11">
                  <c:v>21خرداد</c:v>
                </c:pt>
                <c:pt idx="12">
                  <c:v>28خرداد</c:v>
                </c:pt>
                <c:pt idx="13">
                  <c:v>4تیر</c:v>
                </c:pt>
                <c:pt idx="14">
                  <c:v>11تیر</c:v>
                </c:pt>
                <c:pt idx="15">
                  <c:v>18تیر</c:v>
                </c:pt>
                <c:pt idx="16">
                  <c:v>25تیر</c:v>
                </c:pt>
                <c:pt idx="17">
                  <c:v>1 مرداد</c:v>
                </c:pt>
                <c:pt idx="18">
                  <c:v>8 مرداد</c:v>
                </c:pt>
                <c:pt idx="19">
                  <c:v>13 مرداد</c:v>
                </c:pt>
                <c:pt idx="20">
                  <c:v>20 مرداد</c:v>
                </c:pt>
                <c:pt idx="21">
                  <c:v>27 مرداد</c:v>
                </c:pt>
                <c:pt idx="22">
                  <c:v>3 شهریور</c:v>
                </c:pt>
                <c:pt idx="23">
                  <c:v>10 شهریور</c:v>
                </c:pt>
                <c:pt idx="24">
                  <c:v>17 شهریور</c:v>
                </c:pt>
                <c:pt idx="25">
                  <c:v>24 شهریور</c:v>
                </c:pt>
                <c:pt idx="26">
                  <c:v>31 شهریور</c:v>
                </c:pt>
                <c:pt idx="27">
                  <c:v>7 مهر</c:v>
                </c:pt>
                <c:pt idx="28">
                  <c:v>14 مهر</c:v>
                </c:pt>
                <c:pt idx="29">
                  <c:v>21 مهر</c:v>
                </c:pt>
                <c:pt idx="30">
                  <c:v>28 مهر</c:v>
                </c:pt>
                <c:pt idx="31">
                  <c:v>5آبان</c:v>
                </c:pt>
                <c:pt idx="32">
                  <c:v>12 آبان</c:v>
                </c:pt>
                <c:pt idx="33">
                  <c:v>19 آبان</c:v>
                </c:pt>
              </c:strCache>
            </c:strRef>
          </c:cat>
          <c:val>
            <c:numRef>
              <c:f>Sheet1!$B$1:$B$34</c:f>
              <c:numCache>
                <c:formatCode>###0</c:formatCode>
                <c:ptCount val="34"/>
                <c:pt idx="0">
                  <c:v>58</c:v>
                </c:pt>
                <c:pt idx="1">
                  <c:v>86</c:v>
                </c:pt>
                <c:pt idx="2">
                  <c:v>70</c:v>
                </c:pt>
                <c:pt idx="3">
                  <c:v>60</c:v>
                </c:pt>
                <c:pt idx="4">
                  <c:v>41</c:v>
                </c:pt>
                <c:pt idx="5">
                  <c:v>29</c:v>
                </c:pt>
                <c:pt idx="6">
                  <c:v>48</c:v>
                </c:pt>
                <c:pt idx="7">
                  <c:v>29</c:v>
                </c:pt>
                <c:pt idx="8">
                  <c:v>16</c:v>
                </c:pt>
                <c:pt idx="9">
                  <c:v>20</c:v>
                </c:pt>
                <c:pt idx="10">
                  <c:v>10</c:v>
                </c:pt>
                <c:pt idx="11">
                  <c:v>8</c:v>
                </c:pt>
                <c:pt idx="12">
                  <c:v>6</c:v>
                </c:pt>
                <c:pt idx="13">
                  <c:v>9</c:v>
                </c:pt>
                <c:pt idx="14">
                  <c:v>12</c:v>
                </c:pt>
                <c:pt idx="15">
                  <c:v>11</c:v>
                </c:pt>
                <c:pt idx="16">
                  <c:v>11</c:v>
                </c:pt>
                <c:pt idx="17">
                  <c:v>3</c:v>
                </c:pt>
                <c:pt idx="18">
                  <c:v>8</c:v>
                </c:pt>
                <c:pt idx="19">
                  <c:v>14</c:v>
                </c:pt>
                <c:pt idx="20">
                  <c:v>9</c:v>
                </c:pt>
                <c:pt idx="21">
                  <c:v>13</c:v>
                </c:pt>
                <c:pt idx="22">
                  <c:v>12</c:v>
                </c:pt>
                <c:pt idx="23">
                  <c:v>13</c:v>
                </c:pt>
                <c:pt idx="24">
                  <c:v>20</c:v>
                </c:pt>
                <c:pt idx="25">
                  <c:v>18</c:v>
                </c:pt>
                <c:pt idx="26">
                  <c:v>25</c:v>
                </c:pt>
                <c:pt idx="27">
                  <c:v>20</c:v>
                </c:pt>
                <c:pt idx="28">
                  <c:v>28</c:v>
                </c:pt>
                <c:pt idx="29">
                  <c:v>60</c:v>
                </c:pt>
                <c:pt idx="30">
                  <c:v>64</c:v>
                </c:pt>
                <c:pt idx="31">
                  <c:v>70</c:v>
                </c:pt>
                <c:pt idx="32">
                  <c:v>44</c:v>
                </c:pt>
                <c:pt idx="33">
                  <c:v>25</c:v>
                </c:pt>
              </c:numCache>
            </c:numRef>
          </c:val>
          <c:smooth val="0"/>
          <c:extLst>
            <c:ext xmlns:c16="http://schemas.microsoft.com/office/drawing/2014/chart" uri="{C3380CC4-5D6E-409C-BE32-E72D297353CC}">
              <c16:uniqueId val="{00000001-6F76-4768-AA55-CAECC9417EAF}"/>
            </c:ext>
          </c:extLst>
        </c:ser>
        <c:ser>
          <c:idx val="1"/>
          <c:order val="1"/>
          <c:spPr>
            <a:ln w="38100"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IPT Nazanin" panose="020B0604020202020204" charset="2"/>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Sheet1!$A$1:$A$34</c:f>
              <c:strCache>
                <c:ptCount val="34"/>
                <c:pt idx="0">
                  <c:v>4 فروردین</c:v>
                </c:pt>
                <c:pt idx="1">
                  <c:v>11 فروردین</c:v>
                </c:pt>
                <c:pt idx="2">
                  <c:v>18 فروردین</c:v>
                </c:pt>
                <c:pt idx="3">
                  <c:v>25 فروردین</c:v>
                </c:pt>
                <c:pt idx="4">
                  <c:v>3اردیبهشت</c:v>
                </c:pt>
                <c:pt idx="5">
                  <c:v>10اردیبهشت</c:v>
                </c:pt>
                <c:pt idx="6">
                  <c:v>17اردیبهشت</c:v>
                </c:pt>
                <c:pt idx="7">
                  <c:v>24اردیبهشت</c:v>
                </c:pt>
                <c:pt idx="8">
                  <c:v>31اردیبهشت</c:v>
                </c:pt>
                <c:pt idx="9">
                  <c:v>7خرداد</c:v>
                </c:pt>
                <c:pt idx="10">
                  <c:v>14خرداد</c:v>
                </c:pt>
                <c:pt idx="11">
                  <c:v>21خرداد</c:v>
                </c:pt>
                <c:pt idx="12">
                  <c:v>28خرداد</c:v>
                </c:pt>
                <c:pt idx="13">
                  <c:v>4تیر</c:v>
                </c:pt>
                <c:pt idx="14">
                  <c:v>11تیر</c:v>
                </c:pt>
                <c:pt idx="15">
                  <c:v>18تیر</c:v>
                </c:pt>
                <c:pt idx="16">
                  <c:v>25تیر</c:v>
                </c:pt>
                <c:pt idx="17">
                  <c:v>1 مرداد</c:v>
                </c:pt>
                <c:pt idx="18">
                  <c:v>8 مرداد</c:v>
                </c:pt>
                <c:pt idx="19">
                  <c:v>13 مرداد</c:v>
                </c:pt>
                <c:pt idx="20">
                  <c:v>20 مرداد</c:v>
                </c:pt>
                <c:pt idx="21">
                  <c:v>27 مرداد</c:v>
                </c:pt>
                <c:pt idx="22">
                  <c:v>3 شهریور</c:v>
                </c:pt>
                <c:pt idx="23">
                  <c:v>10 شهریور</c:v>
                </c:pt>
                <c:pt idx="24">
                  <c:v>17 شهریور</c:v>
                </c:pt>
                <c:pt idx="25">
                  <c:v>24 شهریور</c:v>
                </c:pt>
                <c:pt idx="26">
                  <c:v>31 شهریور</c:v>
                </c:pt>
                <c:pt idx="27">
                  <c:v>7 مهر</c:v>
                </c:pt>
                <c:pt idx="28">
                  <c:v>14 مهر</c:v>
                </c:pt>
                <c:pt idx="29">
                  <c:v>21 مهر</c:v>
                </c:pt>
                <c:pt idx="30">
                  <c:v>28 مهر</c:v>
                </c:pt>
                <c:pt idx="31">
                  <c:v>5آبان</c:v>
                </c:pt>
                <c:pt idx="32">
                  <c:v>12 آبان</c:v>
                </c:pt>
                <c:pt idx="33">
                  <c:v>19 آبان</c:v>
                </c:pt>
              </c:strCache>
            </c:strRef>
          </c:cat>
          <c:val>
            <c:numRef>
              <c:f>Sheet1!$C$1:$C$34</c:f>
              <c:numCache>
                <c:formatCode>###0</c:formatCode>
                <c:ptCount val="34"/>
                <c:pt idx="0">
                  <c:v>46</c:v>
                </c:pt>
                <c:pt idx="1">
                  <c:v>66</c:v>
                </c:pt>
                <c:pt idx="2">
                  <c:v>42</c:v>
                </c:pt>
                <c:pt idx="3">
                  <c:v>47</c:v>
                </c:pt>
                <c:pt idx="4">
                  <c:v>27</c:v>
                </c:pt>
                <c:pt idx="5">
                  <c:v>15</c:v>
                </c:pt>
                <c:pt idx="6">
                  <c:v>26</c:v>
                </c:pt>
                <c:pt idx="7">
                  <c:v>12</c:v>
                </c:pt>
                <c:pt idx="8">
                  <c:v>4</c:v>
                </c:pt>
                <c:pt idx="9">
                  <c:v>7</c:v>
                </c:pt>
                <c:pt idx="10">
                  <c:v>5</c:v>
                </c:pt>
                <c:pt idx="11">
                  <c:v>2</c:v>
                </c:pt>
                <c:pt idx="12">
                  <c:v>0</c:v>
                </c:pt>
                <c:pt idx="13">
                  <c:v>1</c:v>
                </c:pt>
                <c:pt idx="14">
                  <c:v>1</c:v>
                </c:pt>
                <c:pt idx="15">
                  <c:v>4</c:v>
                </c:pt>
                <c:pt idx="16">
                  <c:v>4</c:v>
                </c:pt>
                <c:pt idx="17">
                  <c:v>0</c:v>
                </c:pt>
                <c:pt idx="18">
                  <c:v>4</c:v>
                </c:pt>
                <c:pt idx="19">
                  <c:v>7</c:v>
                </c:pt>
                <c:pt idx="20">
                  <c:v>4</c:v>
                </c:pt>
                <c:pt idx="21">
                  <c:v>6</c:v>
                </c:pt>
                <c:pt idx="22">
                  <c:v>7</c:v>
                </c:pt>
                <c:pt idx="23">
                  <c:v>4</c:v>
                </c:pt>
                <c:pt idx="24">
                  <c:v>13</c:v>
                </c:pt>
                <c:pt idx="25">
                  <c:v>12</c:v>
                </c:pt>
                <c:pt idx="26">
                  <c:v>21</c:v>
                </c:pt>
                <c:pt idx="27">
                  <c:v>14</c:v>
                </c:pt>
                <c:pt idx="28">
                  <c:v>12</c:v>
                </c:pt>
                <c:pt idx="29">
                  <c:v>26</c:v>
                </c:pt>
                <c:pt idx="30">
                  <c:v>19</c:v>
                </c:pt>
                <c:pt idx="31">
                  <c:v>6</c:v>
                </c:pt>
                <c:pt idx="32">
                  <c:v>9</c:v>
                </c:pt>
                <c:pt idx="33">
                  <c:v>7</c:v>
                </c:pt>
              </c:numCache>
            </c:numRef>
          </c:val>
          <c:smooth val="0"/>
          <c:extLst>
            <c:ext xmlns:c16="http://schemas.microsoft.com/office/drawing/2014/chart" uri="{C3380CC4-5D6E-409C-BE32-E72D297353CC}">
              <c16:uniqueId val="{00000003-6F76-4768-AA55-CAECC9417EAF}"/>
            </c:ext>
          </c:extLst>
        </c:ser>
        <c:dLbls>
          <c:showLegendKey val="0"/>
          <c:showVal val="0"/>
          <c:showCatName val="0"/>
          <c:showSerName val="0"/>
          <c:showPercent val="0"/>
          <c:showBubbleSize val="0"/>
        </c:dLbls>
        <c:smooth val="0"/>
        <c:axId val="347571768"/>
        <c:axId val="347574064"/>
      </c:lineChart>
      <c:catAx>
        <c:axId val="347571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95000"/>
                    <a:lumOff val="5000"/>
                  </a:schemeClr>
                </a:solidFill>
                <a:latin typeface="+mn-lt"/>
                <a:ea typeface="+mn-ea"/>
                <a:cs typeface="B Nazanin" panose="00000400000000000000" pitchFamily="2" charset="-78"/>
              </a:defRPr>
            </a:pPr>
            <a:endParaRPr lang="en-US"/>
          </a:p>
        </c:txPr>
        <c:crossAx val="347574064"/>
        <c:crosses val="autoZero"/>
        <c:auto val="1"/>
        <c:lblAlgn val="ctr"/>
        <c:lblOffset val="100"/>
        <c:noMultiLvlLbl val="0"/>
      </c:catAx>
      <c:valAx>
        <c:axId val="347574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IPT Nazanin" panose="00000400000000000000" pitchFamily="2" charset="2"/>
                <a:ea typeface="+mn-ea"/>
                <a:cs typeface="+mn-cs"/>
              </a:defRPr>
            </a:pPr>
            <a:endParaRPr lang="en-US"/>
          </a:p>
        </c:txPr>
        <c:crossAx val="347571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916125761080719E-2"/>
          <c:y val="3.4332214040111463E-2"/>
          <c:w val="0.93742613251789786"/>
          <c:h val="0.702468975315739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IPT Nazanin" panose="00000400000000000000" pitchFamily="2" charset="2"/>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تقویم!$A$1:$A$34</c:f>
              <c:strCache>
                <c:ptCount val="34"/>
                <c:pt idx="0">
                  <c:v>4 فروردین</c:v>
                </c:pt>
                <c:pt idx="1">
                  <c:v>11 فروردین</c:v>
                </c:pt>
                <c:pt idx="2">
                  <c:v>18 فروردین</c:v>
                </c:pt>
                <c:pt idx="3">
                  <c:v>25 فروردین</c:v>
                </c:pt>
                <c:pt idx="4">
                  <c:v>3اردیبهشت</c:v>
                </c:pt>
                <c:pt idx="5">
                  <c:v>10اردیبهشت</c:v>
                </c:pt>
                <c:pt idx="6">
                  <c:v>17اردیبهشت</c:v>
                </c:pt>
                <c:pt idx="7">
                  <c:v>24اردیبهشت</c:v>
                </c:pt>
                <c:pt idx="8">
                  <c:v>31اردیبهشت</c:v>
                </c:pt>
                <c:pt idx="9">
                  <c:v>7خرداد</c:v>
                </c:pt>
                <c:pt idx="10">
                  <c:v>14خرداد</c:v>
                </c:pt>
                <c:pt idx="11">
                  <c:v>21خرداد</c:v>
                </c:pt>
                <c:pt idx="12">
                  <c:v>28خرداد</c:v>
                </c:pt>
                <c:pt idx="13">
                  <c:v>4تیر</c:v>
                </c:pt>
                <c:pt idx="14">
                  <c:v>11تیر</c:v>
                </c:pt>
                <c:pt idx="15">
                  <c:v>18تیر</c:v>
                </c:pt>
                <c:pt idx="16">
                  <c:v>25تیر</c:v>
                </c:pt>
                <c:pt idx="17">
                  <c:v>1 مرداد</c:v>
                </c:pt>
                <c:pt idx="18">
                  <c:v>8 مرداد</c:v>
                </c:pt>
                <c:pt idx="19">
                  <c:v>13 مرداد</c:v>
                </c:pt>
                <c:pt idx="20">
                  <c:v>20 مرداد</c:v>
                </c:pt>
                <c:pt idx="21">
                  <c:v>27 مرداد</c:v>
                </c:pt>
                <c:pt idx="22">
                  <c:v>3 شهریور</c:v>
                </c:pt>
                <c:pt idx="23">
                  <c:v>10 شهریور</c:v>
                </c:pt>
                <c:pt idx="24">
                  <c:v>17 شهریور</c:v>
                </c:pt>
                <c:pt idx="25">
                  <c:v>24 شهریور</c:v>
                </c:pt>
                <c:pt idx="26">
                  <c:v>31 شهریور</c:v>
                </c:pt>
                <c:pt idx="27">
                  <c:v>7 مهر</c:v>
                </c:pt>
                <c:pt idx="28">
                  <c:v>14 مهر</c:v>
                </c:pt>
                <c:pt idx="29">
                  <c:v>21 مهر</c:v>
                </c:pt>
                <c:pt idx="30">
                  <c:v>28 مهر</c:v>
                </c:pt>
                <c:pt idx="31">
                  <c:v>5آبان</c:v>
                </c:pt>
                <c:pt idx="32">
                  <c:v>12 آبان</c:v>
                </c:pt>
                <c:pt idx="33">
                  <c:v>19 ابان</c:v>
                </c:pt>
              </c:strCache>
            </c:strRef>
          </c:cat>
          <c:val>
            <c:numRef>
              <c:f>تقویم!$B$1:$B$34</c:f>
              <c:numCache>
                <c:formatCode>General</c:formatCode>
                <c:ptCount val="34"/>
                <c:pt idx="0">
                  <c:v>1</c:v>
                </c:pt>
                <c:pt idx="1">
                  <c:v>6</c:v>
                </c:pt>
                <c:pt idx="2">
                  <c:v>6</c:v>
                </c:pt>
                <c:pt idx="3">
                  <c:v>6</c:v>
                </c:pt>
                <c:pt idx="4">
                  <c:v>2</c:v>
                </c:pt>
                <c:pt idx="5">
                  <c:v>0</c:v>
                </c:pt>
                <c:pt idx="6">
                  <c:v>0</c:v>
                </c:pt>
                <c:pt idx="7">
                  <c:v>0</c:v>
                </c:pt>
                <c:pt idx="8">
                  <c:v>0</c:v>
                </c:pt>
                <c:pt idx="9">
                  <c:v>0</c:v>
                </c:pt>
                <c:pt idx="10">
                  <c:v>0</c:v>
                </c:pt>
                <c:pt idx="11">
                  <c:v>0</c:v>
                </c:pt>
                <c:pt idx="12">
                  <c:v>0</c:v>
                </c:pt>
                <c:pt idx="13">
                  <c:v>0</c:v>
                </c:pt>
                <c:pt idx="14">
                  <c:v>1</c:v>
                </c:pt>
                <c:pt idx="15">
                  <c:v>0</c:v>
                </c:pt>
                <c:pt idx="16">
                  <c:v>0</c:v>
                </c:pt>
                <c:pt idx="17">
                  <c:v>0</c:v>
                </c:pt>
                <c:pt idx="18">
                  <c:v>1</c:v>
                </c:pt>
                <c:pt idx="19">
                  <c:v>1</c:v>
                </c:pt>
                <c:pt idx="20">
                  <c:v>0</c:v>
                </c:pt>
                <c:pt idx="21">
                  <c:v>0</c:v>
                </c:pt>
                <c:pt idx="22">
                  <c:v>0</c:v>
                </c:pt>
                <c:pt idx="23">
                  <c:v>0</c:v>
                </c:pt>
                <c:pt idx="24">
                  <c:v>0</c:v>
                </c:pt>
                <c:pt idx="25">
                  <c:v>0</c:v>
                </c:pt>
                <c:pt idx="26">
                  <c:v>0</c:v>
                </c:pt>
                <c:pt idx="27">
                  <c:v>0</c:v>
                </c:pt>
                <c:pt idx="28">
                  <c:v>3</c:v>
                </c:pt>
                <c:pt idx="29">
                  <c:v>3</c:v>
                </c:pt>
                <c:pt idx="30">
                  <c:v>0</c:v>
                </c:pt>
                <c:pt idx="31">
                  <c:v>0</c:v>
                </c:pt>
                <c:pt idx="32">
                  <c:v>0</c:v>
                </c:pt>
                <c:pt idx="33">
                  <c:v>0</c:v>
                </c:pt>
              </c:numCache>
            </c:numRef>
          </c:val>
          <c:extLst>
            <c:ext xmlns:c16="http://schemas.microsoft.com/office/drawing/2014/chart" uri="{C3380CC4-5D6E-409C-BE32-E72D297353CC}">
              <c16:uniqueId val="{00000000-1A11-4B2A-9C56-07DFC704D9BF}"/>
            </c:ext>
          </c:extLst>
        </c:ser>
        <c:dLbls>
          <c:showLegendKey val="0"/>
          <c:showVal val="0"/>
          <c:showCatName val="0"/>
          <c:showSerName val="0"/>
          <c:showPercent val="0"/>
          <c:showBubbleSize val="0"/>
        </c:dLbls>
        <c:gapWidth val="236"/>
        <c:overlap val="100"/>
        <c:axId val="124999536"/>
        <c:axId val="209405568"/>
      </c:barChart>
      <c:catAx>
        <c:axId val="124999536"/>
        <c:scaling>
          <c:orientation val="minMax"/>
        </c:scaling>
        <c:delete val="0"/>
        <c:axPos val="b"/>
        <c:numFmt formatCode="General" sourceLinked="1"/>
        <c:majorTickMark val="none"/>
        <c:minorTickMark val="none"/>
        <c:tickLblPos val="low"/>
        <c:spPr>
          <a:noFill/>
          <a:ln w="0" cap="flat" cmpd="sng" algn="ctr">
            <a:solidFill>
              <a:sysClr val="windowText" lastClr="000000"/>
            </a:solidFill>
            <a:round/>
          </a:ln>
          <a:effectLst/>
        </c:spPr>
        <c:txPr>
          <a:bodyPr rot="-5400000" spcFirstLastPara="1" vertOverflow="ellipsis" wrap="square" anchor="ctr" anchorCtr="0"/>
          <a:lstStyle/>
          <a:p>
            <a:pPr>
              <a:defRPr sz="2000" b="1" i="0" u="none" strike="noStrike" kern="1200" baseline="0">
                <a:solidFill>
                  <a:schemeClr val="tx1">
                    <a:lumMod val="95000"/>
                    <a:lumOff val="5000"/>
                  </a:schemeClr>
                </a:solidFill>
                <a:latin typeface="IPT Nazanin" panose="00000400000000000000" pitchFamily="2" charset="2"/>
                <a:ea typeface="+mn-ea"/>
                <a:cs typeface="B Nazanin" panose="00000400000000000000" pitchFamily="2" charset="-78"/>
              </a:defRPr>
            </a:pPr>
            <a:endParaRPr lang="en-US"/>
          </a:p>
        </c:txPr>
        <c:crossAx val="209405568"/>
        <c:crosses val="autoZero"/>
        <c:auto val="0"/>
        <c:lblAlgn val="ctr"/>
        <c:lblOffset val="200"/>
        <c:tickLblSkip val="1"/>
        <c:noMultiLvlLbl val="0"/>
      </c:catAx>
      <c:valAx>
        <c:axId val="209405568"/>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IPT Nazanin" panose="00000400000000000000" pitchFamily="2" charset="2"/>
                <a:ea typeface="+mn-ea"/>
                <a:cs typeface="+mn-cs"/>
              </a:defRPr>
            </a:pPr>
            <a:endParaRPr lang="en-US"/>
          </a:p>
        </c:txPr>
        <c:crossAx val="124999536"/>
        <c:crosses val="autoZero"/>
        <c:crossBetween val="between"/>
      </c:valAx>
      <c:spPr>
        <a:noFill/>
        <a:ln>
          <a:noFill/>
        </a:ln>
        <a:effectLst/>
      </c:spPr>
    </c:plotArea>
    <c:plotVisOnly val="1"/>
    <c:dispBlanksAs val="gap"/>
    <c:showDLblsOverMax val="0"/>
  </c:chart>
  <c:spPr>
    <a:noFill/>
    <a:ln>
      <a:noFill/>
    </a:ln>
    <a:effectLst>
      <a:glow rad="127000">
        <a:srgbClr val="5B9BD5">
          <a:alpha val="40000"/>
        </a:srgbClr>
      </a:glow>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11-06T05:51:59.302" idx="1">
    <p:pos x="2772" y="1092"/>
    <p:text/>
    <p:extLst>
      <p:ext uri="{C676402C-5697-4E1C-873F-D02D1690AC5C}">
        <p15:threadingInfo xmlns:p15="http://schemas.microsoft.com/office/powerpoint/2012/main" timeZoneBias="-21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0-02T03:52:35.053" idx="2">
    <p:pos x="7574" y="689"/>
    <p:text/>
    <p:extLst>
      <p:ext uri="{C676402C-5697-4E1C-873F-D02D1690AC5C}">
        <p15:threadingInfo xmlns:p15="http://schemas.microsoft.com/office/powerpoint/2012/main" timeZoneBias="-210"/>
      </p:ext>
    </p:extLst>
  </p:cm>
</p:cmLst>
</file>

<file path=ppt/drawings/drawing1.xml><?xml version="1.0" encoding="utf-8"?>
<c:userShapes xmlns:c="http://schemas.openxmlformats.org/drawingml/2006/chart">
  <cdr:relSizeAnchor xmlns:cdr="http://schemas.openxmlformats.org/drawingml/2006/chartDrawing">
    <cdr:from>
      <cdr:x>0.68863</cdr:x>
      <cdr:y>0.04229</cdr:y>
    </cdr:from>
    <cdr:to>
      <cdr:x>0.92201</cdr:x>
      <cdr:y>0.12744</cdr:y>
    </cdr:to>
    <cdr:sp macro="" textlink="">
      <cdr:nvSpPr>
        <cdr:cNvPr id="2" name="Rectangle: Rounded Corners 1">
          <a:extLst xmlns:a="http://schemas.openxmlformats.org/drawingml/2006/main">
            <a:ext uri="{FF2B5EF4-FFF2-40B4-BE49-F238E27FC236}">
              <a16:creationId xmlns:a16="http://schemas.microsoft.com/office/drawing/2014/main" id="{688579D7-3988-17F0-6A08-EF9F799B176A}"/>
            </a:ext>
          </a:extLst>
        </cdr:cNvPr>
        <cdr:cNvSpPr/>
      </cdr:nvSpPr>
      <cdr:spPr>
        <a:xfrm xmlns:a="http://schemas.openxmlformats.org/drawingml/2006/main">
          <a:off x="7925532" y="222373"/>
          <a:ext cx="2686050" cy="447675"/>
        </a:xfrm>
        <a:prstGeom xmlns:a="http://schemas.openxmlformats.org/drawingml/2006/main" prst="round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fa-IR" sz="2000" dirty="0">
              <a:solidFill>
                <a:srgbClr val="00B0F0"/>
              </a:solidFill>
              <a:latin typeface="IPT Nazanin" panose="00000400000000000000" pitchFamily="2" charset="2"/>
              <a:cs typeface="B Koodak" panose="00000700000000000000" pitchFamily="2" charset="-78"/>
            </a:rPr>
            <a:t>تعداد نمونه گرفته 372</a:t>
          </a:r>
          <a:r>
            <a:rPr lang="fa-IR" sz="2000" dirty="0">
              <a:solidFill>
                <a:srgbClr val="00B0F0"/>
              </a:solidFill>
              <a:cs typeface="B Koodak" panose="00000700000000000000" pitchFamily="2" charset="-78"/>
            </a:rPr>
            <a:t> نفر</a:t>
          </a:r>
          <a:endParaRPr lang="fa-IR" sz="2000" dirty="0">
            <a:solidFill>
              <a:srgbClr val="00B0F0"/>
            </a:solidFill>
            <a:latin typeface="IPT Nazanin" panose="00000400000000000000" pitchFamily="2" charset="2"/>
            <a:cs typeface="B Koodak" panose="00000700000000000000" pitchFamily="2" charset="-78"/>
          </a:endParaRPr>
        </a:p>
      </cdr:txBody>
    </cdr:sp>
  </cdr:relSizeAnchor>
  <cdr:relSizeAnchor xmlns:cdr="http://schemas.openxmlformats.org/drawingml/2006/chartDrawing">
    <cdr:from>
      <cdr:x>0.09938</cdr:x>
      <cdr:y>0.04229</cdr:y>
    </cdr:from>
    <cdr:to>
      <cdr:x>0.31621</cdr:x>
      <cdr:y>0.13106</cdr:y>
    </cdr:to>
    <cdr:sp macro="" textlink="">
      <cdr:nvSpPr>
        <cdr:cNvPr id="3" name="Rectangle: Rounded Corners 2">
          <a:extLst xmlns:a="http://schemas.openxmlformats.org/drawingml/2006/main">
            <a:ext uri="{FF2B5EF4-FFF2-40B4-BE49-F238E27FC236}">
              <a16:creationId xmlns:a16="http://schemas.microsoft.com/office/drawing/2014/main" id="{7C172AB5-ACD9-9F83-16B6-75AB930F784A}"/>
            </a:ext>
          </a:extLst>
        </cdr:cNvPr>
        <cdr:cNvSpPr/>
      </cdr:nvSpPr>
      <cdr:spPr>
        <a:xfrm xmlns:a="http://schemas.openxmlformats.org/drawingml/2006/main">
          <a:off x="1143732" y="222373"/>
          <a:ext cx="2495549" cy="466725"/>
        </a:xfrm>
        <a:prstGeom xmlns:a="http://schemas.openxmlformats.org/drawingml/2006/main" prst="round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fa-IR" sz="2000" dirty="0">
              <a:solidFill>
                <a:srgbClr val="FF0000"/>
              </a:solidFill>
              <a:cs typeface="B Koodak" panose="00000700000000000000" pitchFamily="2" charset="-78"/>
            </a:rPr>
            <a:t>تعداد موارد مثبت 79 نفر</a:t>
          </a:r>
        </a:p>
      </cdr:txBody>
    </cdr:sp>
  </cdr:relSizeAnchor>
  <cdr:relSizeAnchor xmlns:cdr="http://schemas.openxmlformats.org/drawingml/2006/chartDrawing">
    <cdr:from>
      <cdr:x>0.37662</cdr:x>
      <cdr:y>0.05853</cdr:y>
    </cdr:from>
    <cdr:to>
      <cdr:x>0.62032</cdr:x>
      <cdr:y>0.13211</cdr:y>
    </cdr:to>
    <cdr:sp macro="" textlink="">
      <cdr:nvSpPr>
        <cdr:cNvPr id="4" name="Rectangle: Rounded Corners 3">
          <a:extLst xmlns:a="http://schemas.openxmlformats.org/drawingml/2006/main">
            <a:ext uri="{FF2B5EF4-FFF2-40B4-BE49-F238E27FC236}">
              <a16:creationId xmlns:a16="http://schemas.microsoft.com/office/drawing/2014/main" id="{2A2D934D-1CC2-D639-46F7-51A64D88B478}"/>
            </a:ext>
          </a:extLst>
        </cdr:cNvPr>
        <cdr:cNvSpPr/>
      </cdr:nvSpPr>
      <cdr:spPr>
        <a:xfrm xmlns:a="http://schemas.openxmlformats.org/drawingml/2006/main">
          <a:off x="4334607" y="307731"/>
          <a:ext cx="2804746" cy="386862"/>
        </a:xfrm>
        <a:prstGeom xmlns:a="http://schemas.openxmlformats.org/drawingml/2006/main" prst="round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fa-IR" sz="2000" dirty="0">
              <a:cs typeface="B Koodak" panose="00000700000000000000" pitchFamily="2" charset="-78"/>
            </a:rPr>
            <a:t>درصد مثبت شدن:    21 درصد</a:t>
          </a:r>
        </a:p>
      </cdr:txBody>
    </cdr:sp>
  </cdr:relSizeAnchor>
</c:userShapes>
</file>

<file path=ppt/drawings/drawing2.xml><?xml version="1.0" encoding="utf-8"?>
<c:userShapes xmlns:c="http://schemas.openxmlformats.org/drawingml/2006/chart">
  <cdr:relSizeAnchor xmlns:cdr="http://schemas.openxmlformats.org/drawingml/2006/chartDrawing">
    <cdr:from>
      <cdr:x>0.14076</cdr:x>
      <cdr:y>0.04229</cdr:y>
    </cdr:from>
    <cdr:to>
      <cdr:x>0.33855</cdr:x>
      <cdr:y>0.12291</cdr:y>
    </cdr:to>
    <cdr:sp macro="" textlink="">
      <cdr:nvSpPr>
        <cdr:cNvPr id="2" name="Rectangle: Rounded Corners 1">
          <a:extLst xmlns:a="http://schemas.openxmlformats.org/drawingml/2006/main">
            <a:ext uri="{FF2B5EF4-FFF2-40B4-BE49-F238E27FC236}">
              <a16:creationId xmlns:a16="http://schemas.microsoft.com/office/drawing/2014/main" id="{AAECB0A6-14B2-5FE0-4192-83B2303B020B}"/>
            </a:ext>
          </a:extLst>
        </cdr:cNvPr>
        <cdr:cNvSpPr/>
      </cdr:nvSpPr>
      <cdr:spPr>
        <a:xfrm xmlns:a="http://schemas.openxmlformats.org/drawingml/2006/main">
          <a:off x="1619982" y="222373"/>
          <a:ext cx="2276475" cy="423863"/>
        </a:xfrm>
        <a:prstGeom xmlns:a="http://schemas.openxmlformats.org/drawingml/2006/main" prst="round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fa-IR" sz="2000" dirty="0">
              <a:solidFill>
                <a:srgbClr val="FF0000"/>
              </a:solidFill>
              <a:cs typeface="B Koodak" panose="00000700000000000000" pitchFamily="2" charset="-78"/>
            </a:rPr>
            <a:t>تعداد مثبت 48 نفر</a:t>
          </a:r>
        </a:p>
      </cdr:txBody>
    </cdr:sp>
  </cdr:relSizeAnchor>
</c:userShapes>
</file>

<file path=ppt/drawings/drawing3.xml><?xml version="1.0" encoding="utf-8"?>
<c:userShapes xmlns:c="http://schemas.openxmlformats.org/drawingml/2006/chart">
  <cdr:relSizeAnchor xmlns:cdr="http://schemas.openxmlformats.org/drawingml/2006/chartDrawing">
    <cdr:from>
      <cdr:x>0.6723</cdr:x>
      <cdr:y>0.06414</cdr:y>
    </cdr:from>
    <cdr:to>
      <cdr:x>0.95534</cdr:x>
      <cdr:y>0.15673</cdr:y>
    </cdr:to>
    <cdr:sp macro="" textlink="">
      <cdr:nvSpPr>
        <cdr:cNvPr id="2" name="Rectangle: Rounded Corners 1">
          <a:extLst xmlns:a="http://schemas.openxmlformats.org/drawingml/2006/main">
            <a:ext uri="{FF2B5EF4-FFF2-40B4-BE49-F238E27FC236}">
              <a16:creationId xmlns:a16="http://schemas.microsoft.com/office/drawing/2014/main" id="{688579D7-3988-17F0-6A08-EF9F799B176A}"/>
            </a:ext>
          </a:extLst>
        </cdr:cNvPr>
        <cdr:cNvSpPr/>
      </cdr:nvSpPr>
      <cdr:spPr>
        <a:xfrm xmlns:a="http://schemas.openxmlformats.org/drawingml/2006/main">
          <a:off x="7742483" y="337230"/>
          <a:ext cx="3259625" cy="486805"/>
        </a:xfrm>
        <a:prstGeom xmlns:a="http://schemas.openxmlformats.org/drawingml/2006/main" prst="round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l"/>
          <a:r>
            <a:rPr lang="fa-IR" sz="2000" dirty="0">
              <a:solidFill>
                <a:srgbClr val="00B0F0"/>
              </a:solidFill>
              <a:latin typeface="IPT Nazanin" panose="00000400000000000000" pitchFamily="2" charset="2"/>
              <a:cs typeface="B Koodak" panose="00000700000000000000" pitchFamily="2" charset="-78"/>
            </a:rPr>
            <a:t>تعداد نمونه گرفته شده 1004 نفر</a:t>
          </a:r>
          <a:endParaRPr lang="fa-IR" sz="2000" dirty="0">
            <a:solidFill>
              <a:srgbClr val="00B0F0"/>
            </a:solidFill>
            <a:cs typeface="B Koodak" panose="00000700000000000000" pitchFamily="2" charset="-78"/>
          </a:endParaRPr>
        </a:p>
      </cdr:txBody>
    </cdr:sp>
  </cdr:relSizeAnchor>
  <cdr:relSizeAnchor xmlns:cdr="http://schemas.openxmlformats.org/drawingml/2006/chartDrawing">
    <cdr:from>
      <cdr:x>0.13265</cdr:x>
      <cdr:y>0.05606</cdr:y>
    </cdr:from>
    <cdr:to>
      <cdr:x>0.32052</cdr:x>
      <cdr:y>0.14482</cdr:y>
    </cdr:to>
    <cdr:sp macro="" textlink="">
      <cdr:nvSpPr>
        <cdr:cNvPr id="3" name="Rectangle: Rounded Corners 2">
          <a:extLst xmlns:a="http://schemas.openxmlformats.org/drawingml/2006/main">
            <a:ext uri="{FF2B5EF4-FFF2-40B4-BE49-F238E27FC236}">
              <a16:creationId xmlns:a16="http://schemas.microsoft.com/office/drawing/2014/main" id="{7C172AB5-ACD9-9F83-16B6-75AB930F784A}"/>
            </a:ext>
          </a:extLst>
        </cdr:cNvPr>
        <cdr:cNvSpPr/>
      </cdr:nvSpPr>
      <cdr:spPr>
        <a:xfrm xmlns:a="http://schemas.openxmlformats.org/drawingml/2006/main">
          <a:off x="1527689" y="294726"/>
          <a:ext cx="2163552" cy="466725"/>
        </a:xfrm>
        <a:prstGeom xmlns:a="http://schemas.openxmlformats.org/drawingml/2006/main" prst="round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l"/>
          <a:r>
            <a:rPr lang="fa-IR" sz="2000" dirty="0">
              <a:solidFill>
                <a:srgbClr val="FF0000"/>
              </a:solidFill>
              <a:cs typeface="B Koodak" panose="00000700000000000000" pitchFamily="2" charset="-78"/>
            </a:rPr>
            <a:t>تعداد مثبت 82 نفر</a:t>
          </a:r>
        </a:p>
      </cdr:txBody>
    </cdr:sp>
  </cdr:relSizeAnchor>
</c:userShapes>
</file>

<file path=ppt/drawings/drawing4.xml><?xml version="1.0" encoding="utf-8"?>
<c:userShapes xmlns:c="http://schemas.openxmlformats.org/drawingml/2006/chart">
  <cdr:relSizeAnchor xmlns:cdr="http://schemas.openxmlformats.org/drawingml/2006/chartDrawing">
    <cdr:from>
      <cdr:x>0.10339</cdr:x>
      <cdr:y>0.05693</cdr:y>
    </cdr:from>
    <cdr:to>
      <cdr:x>0.29953</cdr:x>
      <cdr:y>0.15385</cdr:y>
    </cdr:to>
    <cdr:sp macro="" textlink="">
      <cdr:nvSpPr>
        <cdr:cNvPr id="2" name="Rectangle: Rounded Corners 1">
          <a:extLst xmlns:a="http://schemas.openxmlformats.org/drawingml/2006/main">
            <a:ext uri="{FF2B5EF4-FFF2-40B4-BE49-F238E27FC236}">
              <a16:creationId xmlns:a16="http://schemas.microsoft.com/office/drawing/2014/main" id="{AAECB0A6-14B2-5FE0-4192-83B2303B020B}"/>
            </a:ext>
          </a:extLst>
        </cdr:cNvPr>
        <cdr:cNvSpPr/>
      </cdr:nvSpPr>
      <cdr:spPr>
        <a:xfrm xmlns:a="http://schemas.openxmlformats.org/drawingml/2006/main">
          <a:off x="1189891" y="299346"/>
          <a:ext cx="2257425" cy="509587"/>
        </a:xfrm>
        <a:prstGeom xmlns:a="http://schemas.openxmlformats.org/drawingml/2006/main" prst="round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r"/>
          <a:r>
            <a:rPr lang="fa-IR" sz="2000" dirty="0">
              <a:solidFill>
                <a:srgbClr val="FF0000"/>
              </a:solidFill>
              <a:cs typeface="B Koodak" panose="00000700000000000000" pitchFamily="2" charset="-78"/>
            </a:rPr>
            <a:t>تعداد مثبت 22 نفر</a:t>
          </a:r>
        </a:p>
      </cdr:txBody>
    </cdr:sp>
  </cdr:relSizeAnchor>
</c:userShapes>
</file>

<file path=ppt/drawings/drawing5.xml><?xml version="1.0" encoding="utf-8"?>
<c:userShapes xmlns:c="http://schemas.openxmlformats.org/drawingml/2006/chart">
  <cdr:relSizeAnchor xmlns:cdr="http://schemas.openxmlformats.org/drawingml/2006/chartDrawing">
    <cdr:from>
      <cdr:x>0.68703</cdr:x>
      <cdr:y>0.05188</cdr:y>
    </cdr:from>
    <cdr:to>
      <cdr:x>0.82483</cdr:x>
      <cdr:y>0.16936</cdr:y>
    </cdr:to>
    <cdr:sp macro="" textlink="">
      <cdr:nvSpPr>
        <cdr:cNvPr id="2" name="Rectangle: Rounded Corners 1">
          <a:extLst xmlns:a="http://schemas.openxmlformats.org/drawingml/2006/main">
            <a:ext uri="{FF2B5EF4-FFF2-40B4-BE49-F238E27FC236}">
              <a16:creationId xmlns:a16="http://schemas.microsoft.com/office/drawing/2014/main" id="{15FBB438-CDF7-EE0D-3372-45F78F41D0F2}"/>
            </a:ext>
          </a:extLst>
        </cdr:cNvPr>
        <cdr:cNvSpPr/>
      </cdr:nvSpPr>
      <cdr:spPr>
        <a:xfrm xmlns:a="http://schemas.openxmlformats.org/drawingml/2006/main">
          <a:off x="7894746" y="290247"/>
          <a:ext cx="1583468" cy="657224"/>
        </a:xfrm>
        <a:prstGeom xmlns:a="http://schemas.openxmlformats.org/drawingml/2006/main" prst="round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rtl="1"/>
          <a:r>
            <a:rPr lang="fa-IR" sz="2800" dirty="0">
              <a:solidFill>
                <a:srgbClr val="00B0F0"/>
              </a:solidFill>
              <a:cs typeface="B Titr" panose="00000700000000000000" pitchFamily="2" charset="-78"/>
            </a:rPr>
            <a:t>970  نفر</a:t>
          </a:r>
        </a:p>
      </cdr:txBody>
    </cdr:sp>
  </cdr:relSizeAnchor>
  <cdr:relSizeAnchor xmlns:cdr="http://schemas.openxmlformats.org/drawingml/2006/chartDrawing">
    <cdr:from>
      <cdr:x>0.68694</cdr:x>
      <cdr:y>0.17631</cdr:y>
    </cdr:from>
    <cdr:to>
      <cdr:x>0.82555</cdr:x>
      <cdr:y>0.30665</cdr:y>
    </cdr:to>
    <cdr:sp macro="" textlink="">
      <cdr:nvSpPr>
        <cdr:cNvPr id="3" name="Rectangle: Rounded Corners 2">
          <a:extLst xmlns:a="http://schemas.openxmlformats.org/drawingml/2006/main">
            <a:ext uri="{FF2B5EF4-FFF2-40B4-BE49-F238E27FC236}">
              <a16:creationId xmlns:a16="http://schemas.microsoft.com/office/drawing/2014/main" id="{1BE63C5A-E77B-B44E-5167-04DAFCD116BD}"/>
            </a:ext>
          </a:extLst>
        </cdr:cNvPr>
        <cdr:cNvSpPr/>
      </cdr:nvSpPr>
      <cdr:spPr>
        <a:xfrm xmlns:a="http://schemas.openxmlformats.org/drawingml/2006/main">
          <a:off x="7893714" y="986335"/>
          <a:ext cx="1592776" cy="729167"/>
        </a:xfrm>
        <a:prstGeom xmlns:a="http://schemas.openxmlformats.org/drawingml/2006/main" prst="round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rtl="1"/>
          <a:r>
            <a:rPr lang="fa-IR" sz="2800" dirty="0">
              <a:solidFill>
                <a:srgbClr val="FF0000"/>
              </a:solidFill>
              <a:cs typeface="B Titr" panose="00000700000000000000" pitchFamily="2" charset="-78"/>
            </a:rPr>
            <a:t>480 نفر</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ECD44-C68F-4A64-86BC-4E52B11BDDDF}" type="datetimeFigureOut">
              <a:rPr lang="en-US" smtClean="0"/>
              <a:t>11/19/2023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777A0-6345-42A7-890E-57A470029C8B}" type="slidenum">
              <a:rPr lang="en-US" smtClean="0"/>
              <a:t>‹#›</a:t>
            </a:fld>
            <a:endParaRPr lang="en-US"/>
          </a:p>
        </p:txBody>
      </p:sp>
    </p:spTree>
    <p:extLst>
      <p:ext uri="{BB962C8B-B14F-4D97-AF65-F5344CB8AC3E}">
        <p14:creationId xmlns:p14="http://schemas.microsoft.com/office/powerpoint/2010/main" val="245954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6EC16-8FEE-4546-98C7-495FD97E0E86}" type="slidenum">
              <a:rPr lang="en-US" smtClean="0"/>
              <a:t>22</a:t>
            </a:fld>
            <a:endParaRPr lang="en-US"/>
          </a:p>
        </p:txBody>
      </p:sp>
    </p:spTree>
    <p:extLst>
      <p:ext uri="{BB962C8B-B14F-4D97-AF65-F5344CB8AC3E}">
        <p14:creationId xmlns:p14="http://schemas.microsoft.com/office/powerpoint/2010/main" val="323812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6EC16-8FEE-4546-98C7-495FD97E0E86}" type="slidenum">
              <a:rPr lang="en-US" smtClean="0"/>
              <a:t>24</a:t>
            </a:fld>
            <a:endParaRPr lang="en-US"/>
          </a:p>
        </p:txBody>
      </p:sp>
    </p:spTree>
    <p:extLst>
      <p:ext uri="{BB962C8B-B14F-4D97-AF65-F5344CB8AC3E}">
        <p14:creationId xmlns:p14="http://schemas.microsoft.com/office/powerpoint/2010/main" val="111255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4FA1498-2DD6-4ABD-A83E-8CE672A53AEF}" type="slidenum">
              <a:rPr lang="en-US" smtClean="0"/>
              <a:t>33</a:t>
            </a:fld>
            <a:endParaRPr lang="en-US"/>
          </a:p>
        </p:txBody>
      </p:sp>
    </p:spTree>
    <p:extLst>
      <p:ext uri="{BB962C8B-B14F-4D97-AF65-F5344CB8AC3E}">
        <p14:creationId xmlns:p14="http://schemas.microsoft.com/office/powerpoint/2010/main" val="247786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A1498-2DD6-4ABD-A83E-8CE672A53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8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0CFB08-D0AC-41C7-A515-0E359A10AF32}"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B1270-D3AA-4E1A-896B-4FE5A3EAB30D}" type="slidenum">
              <a:rPr lang="en-US" smtClean="0"/>
              <a:t>‹#›</a:t>
            </a:fld>
            <a:endParaRPr lang="en-US"/>
          </a:p>
        </p:txBody>
      </p:sp>
    </p:spTree>
    <p:extLst>
      <p:ext uri="{BB962C8B-B14F-4D97-AF65-F5344CB8AC3E}">
        <p14:creationId xmlns:p14="http://schemas.microsoft.com/office/powerpoint/2010/main" val="422412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CFB08-D0AC-41C7-A515-0E359A10AF32}"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B1270-D3AA-4E1A-896B-4FE5A3EAB30D}" type="slidenum">
              <a:rPr lang="en-US" smtClean="0"/>
              <a:t>‹#›</a:t>
            </a:fld>
            <a:endParaRPr lang="en-US"/>
          </a:p>
        </p:txBody>
      </p:sp>
    </p:spTree>
    <p:extLst>
      <p:ext uri="{BB962C8B-B14F-4D97-AF65-F5344CB8AC3E}">
        <p14:creationId xmlns:p14="http://schemas.microsoft.com/office/powerpoint/2010/main" val="91401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CFB08-D0AC-41C7-A515-0E359A10AF32}"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B1270-D3AA-4E1A-896B-4FE5A3EAB30D}" type="slidenum">
              <a:rPr lang="en-US" smtClean="0"/>
              <a:t>‹#›</a:t>
            </a:fld>
            <a:endParaRPr lang="en-US"/>
          </a:p>
        </p:txBody>
      </p:sp>
    </p:spTree>
    <p:extLst>
      <p:ext uri="{BB962C8B-B14F-4D97-AF65-F5344CB8AC3E}">
        <p14:creationId xmlns:p14="http://schemas.microsoft.com/office/powerpoint/2010/main" val="234103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CFB08-D0AC-41C7-A515-0E359A10AF32}"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B1270-D3AA-4E1A-896B-4FE5A3EAB30D}" type="slidenum">
              <a:rPr lang="en-US" smtClean="0"/>
              <a:t>‹#›</a:t>
            </a:fld>
            <a:endParaRPr lang="en-US"/>
          </a:p>
        </p:txBody>
      </p:sp>
    </p:spTree>
    <p:extLst>
      <p:ext uri="{BB962C8B-B14F-4D97-AF65-F5344CB8AC3E}">
        <p14:creationId xmlns:p14="http://schemas.microsoft.com/office/powerpoint/2010/main" val="43687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0CFB08-D0AC-41C7-A515-0E359A10AF32}"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B1270-D3AA-4E1A-896B-4FE5A3EAB30D}" type="slidenum">
              <a:rPr lang="en-US" smtClean="0"/>
              <a:t>‹#›</a:t>
            </a:fld>
            <a:endParaRPr lang="en-US"/>
          </a:p>
        </p:txBody>
      </p:sp>
    </p:spTree>
    <p:extLst>
      <p:ext uri="{BB962C8B-B14F-4D97-AF65-F5344CB8AC3E}">
        <p14:creationId xmlns:p14="http://schemas.microsoft.com/office/powerpoint/2010/main" val="152274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0CFB08-D0AC-41C7-A515-0E359A10AF32}"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B1270-D3AA-4E1A-896B-4FE5A3EAB30D}" type="slidenum">
              <a:rPr lang="en-US" smtClean="0"/>
              <a:t>‹#›</a:t>
            </a:fld>
            <a:endParaRPr lang="en-US"/>
          </a:p>
        </p:txBody>
      </p:sp>
    </p:spTree>
    <p:extLst>
      <p:ext uri="{BB962C8B-B14F-4D97-AF65-F5344CB8AC3E}">
        <p14:creationId xmlns:p14="http://schemas.microsoft.com/office/powerpoint/2010/main" val="106089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0CFB08-D0AC-41C7-A515-0E359A10AF32}" type="datetimeFigureOut">
              <a:rPr lang="en-US" smtClean="0"/>
              <a:t>11/19/2023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B1270-D3AA-4E1A-896B-4FE5A3EAB30D}" type="slidenum">
              <a:rPr lang="en-US" smtClean="0"/>
              <a:t>‹#›</a:t>
            </a:fld>
            <a:endParaRPr lang="en-US"/>
          </a:p>
        </p:txBody>
      </p:sp>
    </p:spTree>
    <p:extLst>
      <p:ext uri="{BB962C8B-B14F-4D97-AF65-F5344CB8AC3E}">
        <p14:creationId xmlns:p14="http://schemas.microsoft.com/office/powerpoint/2010/main" val="206955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0CFB08-D0AC-41C7-A515-0E359A10AF32}" type="datetimeFigureOut">
              <a:rPr lang="en-US" smtClean="0"/>
              <a:t>11/19/2023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B1270-D3AA-4E1A-896B-4FE5A3EAB30D}" type="slidenum">
              <a:rPr lang="en-US" smtClean="0"/>
              <a:t>‹#›</a:t>
            </a:fld>
            <a:endParaRPr lang="en-US"/>
          </a:p>
        </p:txBody>
      </p:sp>
    </p:spTree>
    <p:extLst>
      <p:ext uri="{BB962C8B-B14F-4D97-AF65-F5344CB8AC3E}">
        <p14:creationId xmlns:p14="http://schemas.microsoft.com/office/powerpoint/2010/main" val="41694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CFB08-D0AC-41C7-A515-0E359A10AF32}" type="datetimeFigureOut">
              <a:rPr lang="en-US" smtClean="0"/>
              <a:t>11/19/2023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B1270-D3AA-4E1A-896B-4FE5A3EAB30D}" type="slidenum">
              <a:rPr lang="en-US" smtClean="0"/>
              <a:t>‹#›</a:t>
            </a:fld>
            <a:endParaRPr lang="en-US"/>
          </a:p>
        </p:txBody>
      </p:sp>
    </p:spTree>
    <p:extLst>
      <p:ext uri="{BB962C8B-B14F-4D97-AF65-F5344CB8AC3E}">
        <p14:creationId xmlns:p14="http://schemas.microsoft.com/office/powerpoint/2010/main" val="221188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0CFB08-D0AC-41C7-A515-0E359A10AF32}"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B1270-D3AA-4E1A-896B-4FE5A3EAB30D}" type="slidenum">
              <a:rPr lang="en-US" smtClean="0"/>
              <a:t>‹#›</a:t>
            </a:fld>
            <a:endParaRPr lang="en-US"/>
          </a:p>
        </p:txBody>
      </p:sp>
    </p:spTree>
    <p:extLst>
      <p:ext uri="{BB962C8B-B14F-4D97-AF65-F5344CB8AC3E}">
        <p14:creationId xmlns:p14="http://schemas.microsoft.com/office/powerpoint/2010/main" val="231541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0CFB08-D0AC-41C7-A515-0E359A10AF32}"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B1270-D3AA-4E1A-896B-4FE5A3EAB30D}" type="slidenum">
              <a:rPr lang="en-US" smtClean="0"/>
              <a:t>‹#›</a:t>
            </a:fld>
            <a:endParaRPr lang="en-US"/>
          </a:p>
        </p:txBody>
      </p:sp>
    </p:spTree>
    <p:extLst>
      <p:ext uri="{BB962C8B-B14F-4D97-AF65-F5344CB8AC3E}">
        <p14:creationId xmlns:p14="http://schemas.microsoft.com/office/powerpoint/2010/main" val="51623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CFB08-D0AC-41C7-A515-0E359A10AF32}" type="datetimeFigureOut">
              <a:rPr lang="en-US" smtClean="0"/>
              <a:t>11/19/2023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B1270-D3AA-4E1A-896B-4FE5A3EAB30D}" type="slidenum">
              <a:rPr lang="en-US" smtClean="0"/>
              <a:t>‹#›</a:t>
            </a:fld>
            <a:endParaRPr lang="en-US"/>
          </a:p>
        </p:txBody>
      </p:sp>
    </p:spTree>
    <p:extLst>
      <p:ext uri="{BB962C8B-B14F-4D97-AF65-F5344CB8AC3E}">
        <p14:creationId xmlns:p14="http://schemas.microsoft.com/office/powerpoint/2010/main" val="1302213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عنی بسم الله الرحمن الرحیم + تفسیر ، خواص ، فضیلت و رازه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45" y="279811"/>
            <a:ext cx="10565768" cy="6193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245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rgbClr val="FF0000"/>
                </a:solidFill>
              </a:rPr>
              <a:t>گزارش آزمایشگاهی وضعیت آنفلوانزا در جهان</a:t>
            </a:r>
            <a:endParaRPr lang="en-US" dirty="0">
              <a:solidFill>
                <a:srgbClr val="FF0000"/>
              </a:solidFill>
            </a:endParaRPr>
          </a:p>
        </p:txBody>
      </p:sp>
      <p:sp>
        <p:nvSpPr>
          <p:cNvPr id="3" name="Content Placeholder 2"/>
          <p:cNvSpPr>
            <a:spLocks noGrp="1"/>
          </p:cNvSpPr>
          <p:nvPr>
            <p:ph idx="1"/>
          </p:nvPr>
        </p:nvSpPr>
        <p:spPr/>
        <p:txBody>
          <a:bodyPr/>
          <a:lstStyle/>
          <a:p>
            <a:pPr algn="r" rtl="1"/>
            <a:r>
              <a:rPr lang="fa-IR" dirty="0"/>
              <a:t>بر اساس گزارش آزمایشگاههای ملی 124 کشور وضعیت انفلوانزا به شرح زیر است : </a:t>
            </a:r>
          </a:p>
          <a:p>
            <a:pPr algn="r" rtl="1"/>
            <a:r>
              <a:rPr lang="fa-IR" dirty="0"/>
              <a:t>تعداد 350000نمونه ( از 2 تا 15 اکتبر 2023 ) بررسی شدند که 11470 مورد مثبت گزارش شد</a:t>
            </a:r>
          </a:p>
          <a:p>
            <a:pPr algn="r" rtl="1"/>
            <a:r>
              <a:rPr lang="fa-IR" dirty="0"/>
              <a:t>از موارد مثبت 83%نوع </a:t>
            </a:r>
            <a:r>
              <a:rPr lang="en-US" dirty="0"/>
              <a:t>A </a:t>
            </a:r>
            <a:r>
              <a:rPr lang="fa-IR" dirty="0"/>
              <a:t> ( 33%  </a:t>
            </a:r>
            <a:r>
              <a:rPr lang="en-US" dirty="0"/>
              <a:t> A/H1N1 </a:t>
            </a:r>
            <a:r>
              <a:rPr lang="fa-IR" dirty="0"/>
              <a:t> و 67% </a:t>
            </a:r>
            <a:r>
              <a:rPr lang="en-US" dirty="0"/>
              <a:t> A/H3N2 </a:t>
            </a:r>
            <a:r>
              <a:rPr lang="fa-IR" dirty="0"/>
              <a:t> ) </a:t>
            </a:r>
          </a:p>
          <a:p>
            <a:pPr algn="r" rtl="1"/>
            <a:r>
              <a:rPr lang="fa-IR" dirty="0"/>
              <a:t>و </a:t>
            </a:r>
          </a:p>
          <a:p>
            <a:pPr algn="r" rtl="1"/>
            <a:r>
              <a:rPr lang="fa-IR" dirty="0"/>
              <a:t>17% نوع </a:t>
            </a:r>
            <a:r>
              <a:rPr lang="en-US" dirty="0"/>
              <a:t>B </a:t>
            </a:r>
            <a:r>
              <a:rPr lang="fa-IR" dirty="0"/>
              <a:t> بودند</a:t>
            </a:r>
          </a:p>
          <a:p>
            <a:pPr algn="r" rtl="1"/>
            <a:endParaRPr lang="en-US" dirty="0"/>
          </a:p>
        </p:txBody>
      </p:sp>
    </p:spTree>
    <p:extLst>
      <p:ext uri="{BB962C8B-B14F-4D97-AF65-F5344CB8AC3E}">
        <p14:creationId xmlns:p14="http://schemas.microsoft.com/office/powerpoint/2010/main" val="131498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499" y="1119569"/>
            <a:ext cx="10515600" cy="4351338"/>
          </a:xfrm>
        </p:spPr>
        <p:txBody>
          <a:bodyPr/>
          <a:lstStyle/>
          <a:p>
            <a:pPr algn="r" rtl="1">
              <a:lnSpc>
                <a:spcPct val="150000"/>
              </a:lnSpc>
            </a:pPr>
            <a:r>
              <a:rPr lang="fa-IR" dirty="0">
                <a:cs typeface="B Zar" panose="00000400000000000000" pitchFamily="2" charset="-78"/>
              </a:rPr>
              <a:t>سازمان بهداشت جهانی در مراقبت آنفلوآنزا به جز شش دفتر منطقه ای خود کشورهای جهان را از نظر الگوی انتقال به مناطق 18 گانه ای تقسیم بندی کرده است.</a:t>
            </a:r>
          </a:p>
          <a:p>
            <a:pPr algn="r" rtl="1">
              <a:lnSpc>
                <a:spcPct val="150000"/>
              </a:lnSpc>
            </a:pPr>
            <a:r>
              <a:rPr lang="fa-IR" dirty="0">
                <a:cs typeface="B Zar" panose="00000400000000000000" pitchFamily="2" charset="-78"/>
              </a:rPr>
              <a:t>در این تقسیم بندی </a:t>
            </a:r>
            <a:r>
              <a:rPr lang="fa-IR" u="sng" dirty="0">
                <a:cs typeface="B Zar" panose="00000400000000000000" pitchFamily="2" charset="-78"/>
              </a:rPr>
              <a:t>کشور ایران </a:t>
            </a:r>
            <a:r>
              <a:rPr lang="fa-IR" dirty="0">
                <a:cs typeface="B Zar" panose="00000400000000000000" pitchFamily="2" charset="-78"/>
              </a:rPr>
              <a:t>به همراه پاکستان ، افغانستان ، بنگلادش ، بوتان ، هند ، نپال ، سریلانکا و مالدیو در </a:t>
            </a:r>
            <a:r>
              <a:rPr lang="fa-IR" u="sng" dirty="0">
                <a:cs typeface="B Zar" panose="00000400000000000000" pitchFamily="2" charset="-78"/>
              </a:rPr>
              <a:t>منطقه ی جنوب آسیا </a:t>
            </a:r>
            <a:r>
              <a:rPr lang="fa-IR" dirty="0">
                <a:cs typeface="B Zar" panose="00000400000000000000" pitchFamily="2" charset="-78"/>
              </a:rPr>
              <a:t>طبقه بندی شده است.</a:t>
            </a:r>
            <a:endParaRPr lang="en-US" dirty="0">
              <a:cs typeface="B Zar" panose="00000400000000000000" pitchFamily="2" charset="-78"/>
            </a:endParaRPr>
          </a:p>
        </p:txBody>
      </p:sp>
    </p:spTree>
    <p:extLst>
      <p:ext uri="{BB962C8B-B14F-4D97-AF65-F5344CB8AC3E}">
        <p14:creationId xmlns:p14="http://schemas.microsoft.com/office/powerpoint/2010/main" val="25959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2660"/>
          </a:xfrm>
        </p:spPr>
        <p:txBody>
          <a:bodyPr/>
          <a:lstStyle/>
          <a:p>
            <a:pPr algn="l"/>
            <a:r>
              <a:rPr lang="en-US" dirty="0"/>
              <a:t>Influenza Transmission Zones</a:t>
            </a:r>
          </a:p>
        </p:txBody>
      </p:sp>
      <p:sp>
        <p:nvSpPr>
          <p:cNvPr id="3" name="Content Placeholder 2"/>
          <p:cNvSpPr>
            <a:spLocks noGrp="1"/>
          </p:cNvSpPr>
          <p:nvPr>
            <p:ph idx="1"/>
          </p:nvPr>
        </p:nvSpPr>
        <p:spPr>
          <a:xfrm>
            <a:off x="838200" y="2475571"/>
            <a:ext cx="10515600" cy="3701392"/>
          </a:xfrm>
        </p:spPr>
        <p:txBody>
          <a:bodyPr/>
          <a:lstStyle/>
          <a:p>
            <a:pPr algn="l">
              <a:lnSpc>
                <a:spcPct val="150000"/>
              </a:lnSpc>
            </a:pPr>
            <a:r>
              <a:rPr lang="en-US" dirty="0"/>
              <a:t>The Influenza Transmission Zones are geographical groups of countries, areas or territories with similar influenza transmission patterns. Below is a map showing the borders of the Influenza Transmission Zones as well as the list of countries, areas or territories by zone.</a:t>
            </a:r>
          </a:p>
        </p:txBody>
      </p:sp>
    </p:spTree>
    <p:extLst>
      <p:ext uri="{BB962C8B-B14F-4D97-AF65-F5344CB8AC3E}">
        <p14:creationId xmlns:p14="http://schemas.microsoft.com/office/powerpoint/2010/main" val="119695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16259" y="375966"/>
          <a:ext cx="10515600" cy="6035040"/>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373449990"/>
                    </a:ext>
                  </a:extLst>
                </a:gridCol>
                <a:gridCol w="8476785">
                  <a:extLst>
                    <a:ext uri="{9D8B030D-6E8A-4147-A177-3AD203B41FA5}">
                      <a16:colId xmlns:a16="http://schemas.microsoft.com/office/drawing/2014/main" val="476899068"/>
                    </a:ext>
                  </a:extLst>
                </a:gridCol>
              </a:tblGrid>
              <a:tr h="370840">
                <a:tc>
                  <a:txBody>
                    <a:bodyPr/>
                    <a:lstStyle/>
                    <a:p>
                      <a:r>
                        <a:rPr lang="en-US" dirty="0"/>
                        <a:t>Influenza Transmission Zone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Country, area or territory1</a:t>
                      </a:r>
                    </a:p>
                  </a:txBody>
                  <a:tcPr/>
                </a:tc>
                <a:extLst>
                  <a:ext uri="{0D108BD9-81ED-4DB2-BD59-A6C34878D82A}">
                    <a16:rowId xmlns:a16="http://schemas.microsoft.com/office/drawing/2014/main" val="827272795"/>
                  </a:ext>
                </a:extLst>
              </a:tr>
              <a:tr h="370840">
                <a:tc>
                  <a:txBody>
                    <a:bodyPr/>
                    <a:lstStyle/>
                    <a:p>
                      <a:r>
                        <a:rPr lang="en-US" dirty="0"/>
                        <a:t>North America</a:t>
                      </a:r>
                    </a:p>
                  </a:txBody>
                  <a:tcPr/>
                </a:tc>
                <a:tc>
                  <a:txBody>
                    <a:bodyPr/>
                    <a:lstStyle/>
                    <a:p>
                      <a:r>
                        <a:rPr lang="en-US" dirty="0"/>
                        <a:t>Bermuda (the United Kingdom) Canada Greenland (Denmark) Saint Pierre and Miquelon (France) United States of America</a:t>
                      </a:r>
                    </a:p>
                  </a:txBody>
                  <a:tcPr/>
                </a:tc>
                <a:extLst>
                  <a:ext uri="{0D108BD9-81ED-4DB2-BD59-A6C34878D82A}">
                    <a16:rowId xmlns:a16="http://schemas.microsoft.com/office/drawing/2014/main" val="1784239546"/>
                  </a:ext>
                </a:extLst>
              </a:tr>
              <a:tr h="370840">
                <a:tc>
                  <a:txBody>
                    <a:bodyPr/>
                    <a:lstStyle/>
                    <a:p>
                      <a:r>
                        <a:rPr lang="en-US" dirty="0"/>
                        <a:t>Central America Caribbean</a:t>
                      </a:r>
                    </a:p>
                  </a:txBody>
                  <a:tcPr/>
                </a:tc>
                <a:tc>
                  <a:txBody>
                    <a:bodyPr/>
                    <a:lstStyle/>
                    <a:p>
                      <a:r>
                        <a:rPr lang="en-US" dirty="0"/>
                        <a:t>Anguilla (the United Kingdom) Antigua and Barbuda Aruba (the Netherlands) Bahamas Barbados Belize British Virgin Islands (the United Kingdom) Cayman Islands (the United Kingdom) Costa Rica Cuba Dominica Dominican Republic El Salvador Grenada Guadeloupe (France) Guatemala Haiti Honduras Jamaica Martinique (France) Mexico Montserrat (the United Kingdom) Netherlands Antilles (the Netherlands) Nicaragua Panama Puerto Rico Saint </a:t>
                      </a:r>
                      <a:r>
                        <a:rPr lang="en-US" dirty="0" err="1"/>
                        <a:t>Barthélemy</a:t>
                      </a:r>
                      <a:r>
                        <a:rPr lang="en-US" dirty="0"/>
                        <a:t> (France) Saint Kitts and Nevis Saint Lucia Saint Martin (France) Saint Vincent and the Grenadines Trinidad and Tobago Turks and Caicos Islands (the United Kingdom) United States Virgin Islands (the United States of America)</a:t>
                      </a:r>
                    </a:p>
                  </a:txBody>
                  <a:tcPr/>
                </a:tc>
                <a:extLst>
                  <a:ext uri="{0D108BD9-81ED-4DB2-BD59-A6C34878D82A}">
                    <a16:rowId xmlns:a16="http://schemas.microsoft.com/office/drawing/2014/main" val="3626710093"/>
                  </a:ext>
                </a:extLst>
              </a:tr>
              <a:tr h="370840">
                <a:tc>
                  <a:txBody>
                    <a:bodyPr/>
                    <a:lstStyle/>
                    <a:p>
                      <a:r>
                        <a:rPr lang="en-US" dirty="0"/>
                        <a:t>Temperate South America</a:t>
                      </a:r>
                    </a:p>
                  </a:txBody>
                  <a:tcPr/>
                </a:tc>
                <a:tc>
                  <a:txBody>
                    <a:bodyPr/>
                    <a:lstStyle/>
                    <a:p>
                      <a:r>
                        <a:rPr lang="en-US" dirty="0"/>
                        <a:t>Argentina Chile Falkland Islands (Malvinas) (the United Kingdom) Paraguay Uruguay</a:t>
                      </a:r>
                    </a:p>
                  </a:txBody>
                  <a:tcPr/>
                </a:tc>
                <a:extLst>
                  <a:ext uri="{0D108BD9-81ED-4DB2-BD59-A6C34878D82A}">
                    <a16:rowId xmlns:a16="http://schemas.microsoft.com/office/drawing/2014/main" val="249046795"/>
                  </a:ext>
                </a:extLst>
              </a:tr>
              <a:tr h="370840">
                <a:tc>
                  <a:txBody>
                    <a:bodyPr/>
                    <a:lstStyle/>
                    <a:p>
                      <a:r>
                        <a:rPr lang="en-US" dirty="0"/>
                        <a:t>Tropical South America</a:t>
                      </a:r>
                    </a:p>
                  </a:txBody>
                  <a:tcPr/>
                </a:tc>
                <a:tc>
                  <a:txBody>
                    <a:bodyPr/>
                    <a:lstStyle/>
                    <a:p>
                      <a:r>
                        <a:rPr lang="en-US" dirty="0"/>
                        <a:t>Bolivia (</a:t>
                      </a:r>
                      <a:r>
                        <a:rPr lang="en-US" dirty="0" err="1"/>
                        <a:t>Plurinational</a:t>
                      </a:r>
                      <a:r>
                        <a:rPr lang="en-US" dirty="0"/>
                        <a:t> State of) Brazil Colombia Ecuador French Guiana (France) Guyana Peru Suriname Venezuela (Bolivarian Republic of)</a:t>
                      </a:r>
                    </a:p>
                  </a:txBody>
                  <a:tcPr/>
                </a:tc>
                <a:extLst>
                  <a:ext uri="{0D108BD9-81ED-4DB2-BD59-A6C34878D82A}">
                    <a16:rowId xmlns:a16="http://schemas.microsoft.com/office/drawing/2014/main" val="1705686767"/>
                  </a:ext>
                </a:extLst>
              </a:tr>
              <a:tr h="370840">
                <a:tc>
                  <a:txBody>
                    <a:bodyPr/>
                    <a:lstStyle/>
                    <a:p>
                      <a:r>
                        <a:rPr lang="en-US" dirty="0"/>
                        <a:t>Northern Europe</a:t>
                      </a:r>
                    </a:p>
                  </a:txBody>
                  <a:tcPr/>
                </a:tc>
                <a:tc>
                  <a:txBody>
                    <a:bodyPr/>
                    <a:lstStyle/>
                    <a:p>
                      <a:r>
                        <a:rPr lang="en-US" dirty="0"/>
                        <a:t>Denmark Estonia Faroe Islands (Denmark) Finland Guernsey (the United Kingdom) Iceland Ireland Isle of Man (the United Kingdom) Jersey (the United Kingdom) Latvia Lithuania Norway Svalbard and Jan Mayen Islands (Norway) Sweden United Kingdom of Great Britain and Northern Ireland </a:t>
                      </a:r>
                    </a:p>
                  </a:txBody>
                  <a:tcPr/>
                </a:tc>
                <a:extLst>
                  <a:ext uri="{0D108BD9-81ED-4DB2-BD59-A6C34878D82A}">
                    <a16:rowId xmlns:a16="http://schemas.microsoft.com/office/drawing/2014/main" val="2839502491"/>
                  </a:ext>
                </a:extLst>
              </a:tr>
            </a:tbl>
          </a:graphicData>
        </a:graphic>
      </p:graphicFrame>
    </p:spTree>
    <p:extLst>
      <p:ext uri="{BB962C8B-B14F-4D97-AF65-F5344CB8AC3E}">
        <p14:creationId xmlns:p14="http://schemas.microsoft.com/office/powerpoint/2010/main" val="3113141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16259" y="375966"/>
          <a:ext cx="10515600" cy="5679440"/>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373449990"/>
                    </a:ext>
                  </a:extLst>
                </a:gridCol>
                <a:gridCol w="8476785">
                  <a:extLst>
                    <a:ext uri="{9D8B030D-6E8A-4147-A177-3AD203B41FA5}">
                      <a16:colId xmlns:a16="http://schemas.microsoft.com/office/drawing/2014/main" val="476899068"/>
                    </a:ext>
                  </a:extLst>
                </a:gridCol>
              </a:tblGrid>
              <a:tr h="370840">
                <a:tc>
                  <a:txBody>
                    <a:bodyPr/>
                    <a:lstStyle/>
                    <a:p>
                      <a:r>
                        <a:rPr lang="en-US" dirty="0"/>
                        <a:t>Influenza Transmission Zone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Country, area or territory1</a:t>
                      </a:r>
                    </a:p>
                  </a:txBody>
                  <a:tcPr/>
                </a:tc>
                <a:extLst>
                  <a:ext uri="{0D108BD9-81ED-4DB2-BD59-A6C34878D82A}">
                    <a16:rowId xmlns:a16="http://schemas.microsoft.com/office/drawing/2014/main" val="827272795"/>
                  </a:ext>
                </a:extLst>
              </a:tr>
              <a:tr h="370840">
                <a:tc>
                  <a:txBody>
                    <a:bodyPr/>
                    <a:lstStyle/>
                    <a:p>
                      <a:r>
                        <a:rPr lang="en-US" dirty="0"/>
                        <a:t>South West Europe</a:t>
                      </a:r>
                    </a:p>
                  </a:txBody>
                  <a:tcPr/>
                </a:tc>
                <a:tc>
                  <a:txBody>
                    <a:bodyPr/>
                    <a:lstStyle/>
                    <a:p>
                      <a:r>
                        <a:rPr lang="en-US" dirty="0"/>
                        <a:t>Albania Andorra Austria Belgium Bosnia and Herzegovina Croatia France Germany Gibraltar (the United Kingdom) Greece Italy Luxembourg Malta Midway Islands (the United States of America) Monaco Montenegro Netherlands Portugal San Marino Serbia Slovenia Spain Switzerland The former Yugoslav Republic of Macedonia</a:t>
                      </a:r>
                    </a:p>
                  </a:txBody>
                  <a:tcPr/>
                </a:tc>
                <a:extLst>
                  <a:ext uri="{0D108BD9-81ED-4DB2-BD59-A6C34878D82A}">
                    <a16:rowId xmlns:a16="http://schemas.microsoft.com/office/drawing/2014/main" val="1835744140"/>
                  </a:ext>
                </a:extLst>
              </a:tr>
              <a:tr h="370840">
                <a:tc>
                  <a:txBody>
                    <a:bodyPr/>
                    <a:lstStyle/>
                    <a:p>
                      <a:r>
                        <a:rPr lang="en-US" dirty="0"/>
                        <a:t>Eastern Europe </a:t>
                      </a:r>
                    </a:p>
                  </a:txBody>
                  <a:tcPr/>
                </a:tc>
                <a:tc>
                  <a:txBody>
                    <a:bodyPr/>
                    <a:lstStyle/>
                    <a:p>
                      <a:r>
                        <a:rPr lang="en-US" dirty="0"/>
                        <a:t>Belarus Bulgaria </a:t>
                      </a:r>
                      <a:r>
                        <a:rPr lang="en-US" dirty="0" err="1"/>
                        <a:t>Czechia</a:t>
                      </a:r>
                      <a:r>
                        <a:rPr lang="en-US" dirty="0"/>
                        <a:t> Hungary Kosovo (in accordance with Security Council resolution 1244 (1999)) Poland Republic of Moldova Romania Russian Federation Slovakia Ukraine</a:t>
                      </a:r>
                    </a:p>
                  </a:txBody>
                  <a:tcPr/>
                </a:tc>
                <a:extLst>
                  <a:ext uri="{0D108BD9-81ED-4DB2-BD59-A6C34878D82A}">
                    <a16:rowId xmlns:a16="http://schemas.microsoft.com/office/drawing/2014/main" val="1516919943"/>
                  </a:ext>
                </a:extLst>
              </a:tr>
              <a:tr h="370840">
                <a:tc>
                  <a:txBody>
                    <a:bodyPr/>
                    <a:lstStyle/>
                    <a:p>
                      <a:r>
                        <a:rPr lang="en-US" dirty="0"/>
                        <a:t>Northern Africa</a:t>
                      </a:r>
                    </a:p>
                  </a:txBody>
                  <a:tcPr/>
                </a:tc>
                <a:tc>
                  <a:txBody>
                    <a:bodyPr/>
                    <a:lstStyle/>
                    <a:p>
                      <a:r>
                        <a:rPr lang="it-IT" dirty="0"/>
                        <a:t>Algeria Egypt Libya Morocco Sudan Tunisia</a:t>
                      </a:r>
                      <a:endParaRPr lang="en-US" dirty="0"/>
                    </a:p>
                  </a:txBody>
                  <a:tcPr/>
                </a:tc>
                <a:extLst>
                  <a:ext uri="{0D108BD9-81ED-4DB2-BD59-A6C34878D82A}">
                    <a16:rowId xmlns:a16="http://schemas.microsoft.com/office/drawing/2014/main" val="2595798593"/>
                  </a:ext>
                </a:extLst>
              </a:tr>
              <a:tr h="370840">
                <a:tc>
                  <a:txBody>
                    <a:bodyPr/>
                    <a:lstStyle/>
                    <a:p>
                      <a:r>
                        <a:rPr lang="en-US" dirty="0"/>
                        <a:t>Eastern Africa</a:t>
                      </a:r>
                    </a:p>
                  </a:txBody>
                  <a:tcPr/>
                </a:tc>
                <a:tc>
                  <a:txBody>
                    <a:bodyPr/>
                    <a:lstStyle/>
                    <a:p>
                      <a:r>
                        <a:rPr lang="en-US" dirty="0"/>
                        <a:t>Burundi Comoros Djibouti Eritrea Ethiopia Kenya Madagascar Malawi Mauritius Mayotte (France) Mozambique </a:t>
                      </a:r>
                      <a:r>
                        <a:rPr lang="en-US" dirty="0" err="1"/>
                        <a:t>Réunion</a:t>
                      </a:r>
                      <a:r>
                        <a:rPr lang="en-US" dirty="0"/>
                        <a:t> (France) Rwanda Seychelles Somalia Uganda United Republic of Tanzania Zambia Zimbabwe</a:t>
                      </a:r>
                    </a:p>
                  </a:txBody>
                  <a:tcPr/>
                </a:tc>
                <a:extLst>
                  <a:ext uri="{0D108BD9-81ED-4DB2-BD59-A6C34878D82A}">
                    <a16:rowId xmlns:a16="http://schemas.microsoft.com/office/drawing/2014/main" val="1375264013"/>
                  </a:ext>
                </a:extLst>
              </a:tr>
              <a:tr h="370840">
                <a:tc>
                  <a:txBody>
                    <a:bodyPr/>
                    <a:lstStyle/>
                    <a:p>
                      <a:r>
                        <a:rPr lang="en-US" dirty="0"/>
                        <a:t>Middle Africa</a:t>
                      </a:r>
                    </a:p>
                  </a:txBody>
                  <a:tcPr/>
                </a:tc>
                <a:tc>
                  <a:txBody>
                    <a:bodyPr/>
                    <a:lstStyle/>
                    <a:p>
                      <a:r>
                        <a:rPr lang="en-US" dirty="0"/>
                        <a:t>Angola Cameroon Central African Republic Chad Congo Democratic Republic of the Congo Equatorial Guinea Gabon Sao Tome and Principe South Sudan</a:t>
                      </a:r>
                    </a:p>
                  </a:txBody>
                  <a:tcPr/>
                </a:tc>
                <a:extLst>
                  <a:ext uri="{0D108BD9-81ED-4DB2-BD59-A6C34878D82A}">
                    <a16:rowId xmlns:a16="http://schemas.microsoft.com/office/drawing/2014/main" val="1035973397"/>
                  </a:ext>
                </a:extLst>
              </a:tr>
              <a:tr h="370840">
                <a:tc>
                  <a:txBody>
                    <a:bodyPr/>
                    <a:lstStyle/>
                    <a:p>
                      <a:r>
                        <a:rPr lang="en-US" dirty="0"/>
                        <a:t>Western Africa</a:t>
                      </a:r>
                    </a:p>
                  </a:txBody>
                  <a:tcPr/>
                </a:tc>
                <a:tc>
                  <a:txBody>
                    <a:bodyPr/>
                    <a:lstStyle/>
                    <a:p>
                      <a:r>
                        <a:rPr lang="en-US" dirty="0"/>
                        <a:t>Benin Burkina Faso Cabo Verde Côte d'Ivoire Gambia Ghana Guinea Guinea-Bissau Liberia Mali Mauritania Niger Nigeria Saint Helena (the United Kingdom) Senegal Sierra Leone Togo</a:t>
                      </a:r>
                    </a:p>
                  </a:txBody>
                  <a:tcPr/>
                </a:tc>
                <a:extLst>
                  <a:ext uri="{0D108BD9-81ED-4DB2-BD59-A6C34878D82A}">
                    <a16:rowId xmlns:a16="http://schemas.microsoft.com/office/drawing/2014/main" val="72153342"/>
                  </a:ext>
                </a:extLst>
              </a:tr>
              <a:tr h="370840">
                <a:tc>
                  <a:txBody>
                    <a:bodyPr/>
                    <a:lstStyle/>
                    <a:p>
                      <a:r>
                        <a:rPr lang="en-US" dirty="0"/>
                        <a:t>Southern Africa</a:t>
                      </a:r>
                    </a:p>
                  </a:txBody>
                  <a:tcPr/>
                </a:tc>
                <a:tc>
                  <a:txBody>
                    <a:bodyPr/>
                    <a:lstStyle/>
                    <a:p>
                      <a:r>
                        <a:rPr lang="en-US" dirty="0"/>
                        <a:t>Botswana </a:t>
                      </a:r>
                      <a:r>
                        <a:rPr lang="en-US" dirty="0" err="1"/>
                        <a:t>Eswatini</a:t>
                      </a:r>
                      <a:r>
                        <a:rPr lang="en-US" dirty="0"/>
                        <a:t> Lesotho Namibia South Africa</a:t>
                      </a:r>
                    </a:p>
                  </a:txBody>
                  <a:tcPr/>
                </a:tc>
                <a:extLst>
                  <a:ext uri="{0D108BD9-81ED-4DB2-BD59-A6C34878D82A}">
                    <a16:rowId xmlns:a16="http://schemas.microsoft.com/office/drawing/2014/main" val="923743623"/>
                  </a:ext>
                </a:extLst>
              </a:tr>
            </a:tbl>
          </a:graphicData>
        </a:graphic>
      </p:graphicFrame>
    </p:spTree>
    <p:extLst>
      <p:ext uri="{BB962C8B-B14F-4D97-AF65-F5344CB8AC3E}">
        <p14:creationId xmlns:p14="http://schemas.microsoft.com/office/powerpoint/2010/main" val="281074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95756828"/>
              </p:ext>
            </p:extLst>
          </p:nvPr>
        </p:nvGraphicFramePr>
        <p:xfrm>
          <a:off x="916259" y="375966"/>
          <a:ext cx="10515600" cy="5862320"/>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373449990"/>
                    </a:ext>
                  </a:extLst>
                </a:gridCol>
                <a:gridCol w="8476785">
                  <a:extLst>
                    <a:ext uri="{9D8B030D-6E8A-4147-A177-3AD203B41FA5}">
                      <a16:colId xmlns:a16="http://schemas.microsoft.com/office/drawing/2014/main" val="476899068"/>
                    </a:ext>
                  </a:extLst>
                </a:gridCol>
              </a:tblGrid>
              <a:tr h="370840">
                <a:tc>
                  <a:txBody>
                    <a:bodyPr/>
                    <a:lstStyle/>
                    <a:p>
                      <a:r>
                        <a:rPr lang="en-US" dirty="0"/>
                        <a:t>Influenza Transmission Zone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Country, area or territory1</a:t>
                      </a:r>
                    </a:p>
                  </a:txBody>
                  <a:tcPr/>
                </a:tc>
                <a:extLst>
                  <a:ext uri="{0D108BD9-81ED-4DB2-BD59-A6C34878D82A}">
                    <a16:rowId xmlns:a16="http://schemas.microsoft.com/office/drawing/2014/main" val="827272795"/>
                  </a:ext>
                </a:extLst>
              </a:tr>
              <a:tr h="370840">
                <a:tc>
                  <a:txBody>
                    <a:bodyPr/>
                    <a:lstStyle/>
                    <a:p>
                      <a:r>
                        <a:rPr lang="en-US" dirty="0"/>
                        <a:t>Western Asia</a:t>
                      </a:r>
                    </a:p>
                  </a:txBody>
                  <a:tcPr/>
                </a:tc>
                <a:tc>
                  <a:txBody>
                    <a:bodyPr/>
                    <a:lstStyle/>
                    <a:p>
                      <a:r>
                        <a:rPr lang="en-US" dirty="0"/>
                        <a:t>Armenia Azerbaijan Bahrain Cyprus Georgia Iraq Israel Jordan Kuwait Lebanon Oman Qatar Saudi Arabia Syrian Arab Republic Turkey United Arab Emirates West Bank and Gaza Strip Yemen</a:t>
                      </a:r>
                    </a:p>
                  </a:txBody>
                  <a:tcPr/>
                </a:tc>
                <a:extLst>
                  <a:ext uri="{0D108BD9-81ED-4DB2-BD59-A6C34878D82A}">
                    <a16:rowId xmlns:a16="http://schemas.microsoft.com/office/drawing/2014/main" val="1143296987"/>
                  </a:ext>
                </a:extLst>
              </a:tr>
              <a:tr h="370840">
                <a:tc>
                  <a:txBody>
                    <a:bodyPr/>
                    <a:lstStyle/>
                    <a:p>
                      <a:r>
                        <a:rPr lang="en-US" dirty="0"/>
                        <a:t>Central Asia</a:t>
                      </a:r>
                    </a:p>
                  </a:txBody>
                  <a:tcPr/>
                </a:tc>
                <a:tc>
                  <a:txBody>
                    <a:bodyPr/>
                    <a:lstStyle/>
                    <a:p>
                      <a:r>
                        <a:rPr lang="fi-FI" dirty="0"/>
                        <a:t>Kazakhstan Kyrgyzstan Tajikistan Turkmenistan Uzbekistan</a:t>
                      </a:r>
                      <a:endParaRPr lang="en-US" dirty="0"/>
                    </a:p>
                  </a:txBody>
                  <a:tcPr/>
                </a:tc>
                <a:extLst>
                  <a:ext uri="{0D108BD9-81ED-4DB2-BD59-A6C34878D82A}">
                    <a16:rowId xmlns:a16="http://schemas.microsoft.com/office/drawing/2014/main" val="2860575734"/>
                  </a:ext>
                </a:extLst>
              </a:tr>
              <a:tr h="370840">
                <a:tc>
                  <a:txBody>
                    <a:bodyPr/>
                    <a:lstStyle/>
                    <a:p>
                      <a:r>
                        <a:rPr lang="en-US" dirty="0"/>
                        <a:t>Eastern Asia</a:t>
                      </a:r>
                    </a:p>
                  </a:txBody>
                  <a:tcPr/>
                </a:tc>
                <a:tc>
                  <a:txBody>
                    <a:bodyPr/>
                    <a:lstStyle/>
                    <a:p>
                      <a:r>
                        <a:rPr lang="en-US" dirty="0"/>
                        <a:t>China Democratic People's Republic of Korea Japan Mongolia Republic of Korea</a:t>
                      </a:r>
                    </a:p>
                  </a:txBody>
                  <a:tcPr/>
                </a:tc>
                <a:extLst>
                  <a:ext uri="{0D108BD9-81ED-4DB2-BD59-A6C34878D82A}">
                    <a16:rowId xmlns:a16="http://schemas.microsoft.com/office/drawing/2014/main" val="3181078660"/>
                  </a:ext>
                </a:extLst>
              </a:tr>
              <a:tr h="370840">
                <a:tc>
                  <a:txBody>
                    <a:bodyPr/>
                    <a:lstStyle/>
                    <a:p>
                      <a:r>
                        <a:rPr lang="en-US" dirty="0"/>
                        <a:t>Southern Asia</a:t>
                      </a:r>
                    </a:p>
                  </a:txBody>
                  <a:tcPr>
                    <a:solidFill>
                      <a:schemeClr val="accent2"/>
                    </a:solidFill>
                  </a:tcPr>
                </a:tc>
                <a:tc>
                  <a:txBody>
                    <a:bodyPr/>
                    <a:lstStyle/>
                    <a:p>
                      <a:r>
                        <a:rPr lang="en-US" dirty="0"/>
                        <a:t>Afghanistan Bangladesh Bhutan India </a:t>
                      </a:r>
                      <a:r>
                        <a:rPr lang="en-US" u="sng" dirty="0"/>
                        <a:t>Iran (Islamic Republic of) </a:t>
                      </a:r>
                      <a:r>
                        <a:rPr lang="en-US" dirty="0"/>
                        <a:t>Maldives Nepal Pakistan Sri Lanka</a:t>
                      </a:r>
                    </a:p>
                  </a:txBody>
                  <a:tcPr>
                    <a:solidFill>
                      <a:schemeClr val="accent2"/>
                    </a:solidFill>
                  </a:tcPr>
                </a:tc>
                <a:extLst>
                  <a:ext uri="{0D108BD9-81ED-4DB2-BD59-A6C34878D82A}">
                    <a16:rowId xmlns:a16="http://schemas.microsoft.com/office/drawing/2014/main" val="1138082458"/>
                  </a:ext>
                </a:extLst>
              </a:tr>
              <a:tr h="370840">
                <a:tc>
                  <a:txBody>
                    <a:bodyPr/>
                    <a:lstStyle/>
                    <a:p>
                      <a:r>
                        <a:rPr lang="en-US" dirty="0"/>
                        <a:t>South East Asia</a:t>
                      </a:r>
                    </a:p>
                  </a:txBody>
                  <a:tcPr/>
                </a:tc>
                <a:tc>
                  <a:txBody>
                    <a:bodyPr/>
                    <a:lstStyle/>
                    <a:p>
                      <a:r>
                        <a:rPr lang="en-US" dirty="0"/>
                        <a:t>Brunei Darussalam Cambodia Indonesia Lao People's Democratic Republic Malaysia Myanmar Philippines Influenza transmission zones © WHO 2018 Last updated: 2018-09-14 Singapore Thailand Timor-Leste Viet Nam</a:t>
                      </a:r>
                    </a:p>
                  </a:txBody>
                  <a:tcPr/>
                </a:tc>
                <a:extLst>
                  <a:ext uri="{0D108BD9-81ED-4DB2-BD59-A6C34878D82A}">
                    <a16:rowId xmlns:a16="http://schemas.microsoft.com/office/drawing/2014/main" val="1384455765"/>
                  </a:ext>
                </a:extLst>
              </a:tr>
              <a:tr h="370840">
                <a:tc>
                  <a:txBody>
                    <a:bodyPr/>
                    <a:lstStyle/>
                    <a:p>
                      <a:r>
                        <a:rPr lang="en-US" dirty="0"/>
                        <a:t>Oceania Melanesia and Polynesia</a:t>
                      </a:r>
                    </a:p>
                  </a:txBody>
                  <a:tcPr/>
                </a:tc>
                <a:tc>
                  <a:txBody>
                    <a:bodyPr/>
                    <a:lstStyle/>
                    <a:p>
                      <a:r>
                        <a:rPr lang="en-US" dirty="0"/>
                        <a:t>American Samoa (the United States of America) Australia Cook Islands Fiji French Polynesia (France) Guam (the United States of America) Johnston Atoll (the United States of America) Kiribati Marshall Islands Micronesia (Federated States of) Nauru New Caledonia (France) New Zealand Niue Norfolk Island (Australia) Northern Mariana Islands (the United States of America) Palau Papua New Guinea Pitcairn Island (the United Kingdom) Samoa Solomon Islands Tokelau Tonga Tuvalu Vanuatu Wake Island (the United States of America) Wallis and Futuna (France)</a:t>
                      </a:r>
                    </a:p>
                  </a:txBody>
                  <a:tcPr/>
                </a:tc>
                <a:extLst>
                  <a:ext uri="{0D108BD9-81ED-4DB2-BD59-A6C34878D82A}">
                    <a16:rowId xmlns:a16="http://schemas.microsoft.com/office/drawing/2014/main" val="805458199"/>
                  </a:ext>
                </a:extLst>
              </a:tr>
            </a:tbl>
          </a:graphicData>
        </a:graphic>
      </p:graphicFrame>
    </p:spTree>
    <p:extLst>
      <p:ext uri="{BB962C8B-B14F-4D97-AF65-F5344CB8AC3E}">
        <p14:creationId xmlns:p14="http://schemas.microsoft.com/office/powerpoint/2010/main" val="351255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0390" y="1134320"/>
            <a:ext cx="11493661" cy="3928218"/>
          </a:xfrm>
          <a:prstGeom prst="rect">
            <a:avLst/>
          </a:prstGeom>
        </p:spPr>
      </p:pic>
      <p:sp>
        <p:nvSpPr>
          <p:cNvPr id="5" name="TextBox 4"/>
          <p:cNvSpPr txBox="1"/>
          <p:nvPr/>
        </p:nvSpPr>
        <p:spPr>
          <a:xfrm>
            <a:off x="787078" y="289367"/>
            <a:ext cx="11042249" cy="461665"/>
          </a:xfrm>
          <a:prstGeom prst="rect">
            <a:avLst/>
          </a:prstGeom>
          <a:noFill/>
        </p:spPr>
        <p:txBody>
          <a:bodyPr wrap="square" rtlCol="0">
            <a:spAutoFit/>
          </a:bodyPr>
          <a:lstStyle/>
          <a:p>
            <a:pPr algn="ctr" rtl="1"/>
            <a:r>
              <a:rPr lang="fa-IR" sz="2400" dirty="0">
                <a:cs typeface="B Zar" panose="00000400000000000000" pitchFamily="2" charset="-78"/>
              </a:rPr>
              <a:t>بروز موارد آنفلوآنزا از ابتدای سال 2022 در منطقه بندی جنوب آسیا ( شامل ایران ) سازمان بهداشت جهانی</a:t>
            </a:r>
            <a:endParaRPr lang="en-US" sz="2400" dirty="0">
              <a:cs typeface="B Zar" panose="00000400000000000000" pitchFamily="2" charset="-78"/>
            </a:endParaRPr>
          </a:p>
        </p:txBody>
      </p:sp>
      <p:sp>
        <p:nvSpPr>
          <p:cNvPr id="6" name="TextBox 5"/>
          <p:cNvSpPr txBox="1"/>
          <p:nvPr/>
        </p:nvSpPr>
        <p:spPr>
          <a:xfrm>
            <a:off x="925975" y="5370653"/>
            <a:ext cx="10903352" cy="461665"/>
          </a:xfrm>
          <a:prstGeom prst="rect">
            <a:avLst/>
          </a:prstGeom>
          <a:noFill/>
        </p:spPr>
        <p:txBody>
          <a:bodyPr wrap="square" rtlCol="0">
            <a:spAutoFit/>
          </a:bodyPr>
          <a:lstStyle/>
          <a:p>
            <a:pPr algn="r" rtl="1"/>
            <a:r>
              <a:rPr lang="fa-IR" sz="2400" dirty="0">
                <a:cs typeface="B Zar" panose="00000400000000000000" pitchFamily="2" charset="-78"/>
              </a:rPr>
              <a:t>در این منطقه فصل انتقال بیماری آنفلوآنزا از جولای آغاز می شود و تا بهار ادامه پیدا می کند.</a:t>
            </a:r>
            <a:endParaRPr lang="en-US" sz="2400" dirty="0">
              <a:cs typeface="B Zar" panose="00000400000000000000" pitchFamily="2" charset="-78"/>
            </a:endParaRPr>
          </a:p>
        </p:txBody>
      </p:sp>
    </p:spTree>
    <p:extLst>
      <p:ext uri="{BB962C8B-B14F-4D97-AF65-F5344CB8AC3E}">
        <p14:creationId xmlns:p14="http://schemas.microsoft.com/office/powerpoint/2010/main" val="1674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344" y="1319514"/>
            <a:ext cx="11649849" cy="3808071"/>
          </a:xfrm>
          <a:prstGeom prst="rect">
            <a:avLst/>
          </a:prstGeom>
        </p:spPr>
      </p:pic>
      <p:sp>
        <p:nvSpPr>
          <p:cNvPr id="5" name="TextBox 4"/>
          <p:cNvSpPr txBox="1"/>
          <p:nvPr/>
        </p:nvSpPr>
        <p:spPr>
          <a:xfrm>
            <a:off x="914400" y="5555848"/>
            <a:ext cx="10637134" cy="830997"/>
          </a:xfrm>
          <a:prstGeom prst="rect">
            <a:avLst/>
          </a:prstGeom>
          <a:noFill/>
        </p:spPr>
        <p:txBody>
          <a:bodyPr wrap="square" rtlCol="0">
            <a:spAutoFit/>
          </a:bodyPr>
          <a:lstStyle/>
          <a:p>
            <a:pPr algn="r" rtl="1"/>
            <a:r>
              <a:rPr lang="fa-IR" sz="2400" dirty="0">
                <a:cs typeface="B Zar" panose="00000400000000000000" pitchFamily="2" charset="-78"/>
              </a:rPr>
              <a:t>علی رغم افزایش موارد آنفلوآنزای نوع </a:t>
            </a:r>
            <a:r>
              <a:rPr lang="en-US" sz="2400" dirty="0">
                <a:cs typeface="B Zar" panose="00000400000000000000" pitchFamily="2" charset="-78"/>
              </a:rPr>
              <a:t>B</a:t>
            </a:r>
            <a:r>
              <a:rPr lang="fa-IR" sz="2400" dirty="0">
                <a:cs typeface="B Zar" panose="00000400000000000000" pitchFamily="2" charset="-78"/>
              </a:rPr>
              <a:t> پس از پایان یافتن آنفلوآنزای نوع </a:t>
            </a:r>
            <a:r>
              <a:rPr lang="en-US" sz="2400" dirty="0">
                <a:cs typeface="B Zar" panose="00000400000000000000" pitchFamily="2" charset="-78"/>
              </a:rPr>
              <a:t>A</a:t>
            </a:r>
            <a:r>
              <a:rPr lang="fa-IR" sz="2400" dirty="0">
                <a:cs typeface="B Zar" panose="00000400000000000000" pitchFamily="2" charset="-78"/>
              </a:rPr>
              <a:t> ولی به نظر می رسد این آنفلوآنزا الگوی انتشار زمانی برای خود دارد .</a:t>
            </a:r>
            <a:endParaRPr lang="en-US" sz="2400" dirty="0">
              <a:cs typeface="B Zar" panose="00000400000000000000" pitchFamily="2" charset="-78"/>
            </a:endParaRPr>
          </a:p>
        </p:txBody>
      </p:sp>
      <p:sp>
        <p:nvSpPr>
          <p:cNvPr id="7" name="TextBox 6"/>
          <p:cNvSpPr txBox="1"/>
          <p:nvPr/>
        </p:nvSpPr>
        <p:spPr>
          <a:xfrm>
            <a:off x="711842" y="412885"/>
            <a:ext cx="11042249" cy="461665"/>
          </a:xfrm>
          <a:prstGeom prst="rect">
            <a:avLst/>
          </a:prstGeom>
          <a:noFill/>
        </p:spPr>
        <p:txBody>
          <a:bodyPr wrap="square" rtlCol="0">
            <a:spAutoFit/>
          </a:bodyPr>
          <a:lstStyle/>
          <a:p>
            <a:pPr algn="ctr" rtl="1"/>
            <a:r>
              <a:rPr lang="fa-IR" sz="2400" dirty="0">
                <a:cs typeface="B Zar" panose="00000400000000000000" pitchFamily="2" charset="-78"/>
              </a:rPr>
              <a:t>بروز موارد آنفلوآنزا ی نوع </a:t>
            </a:r>
            <a:r>
              <a:rPr lang="en-US" sz="2400" dirty="0">
                <a:cs typeface="B Zar" panose="00000400000000000000" pitchFamily="2" charset="-78"/>
              </a:rPr>
              <a:t>B</a:t>
            </a:r>
            <a:r>
              <a:rPr lang="fa-IR" sz="2400" dirty="0">
                <a:cs typeface="B Zar" panose="00000400000000000000" pitchFamily="2" charset="-78"/>
              </a:rPr>
              <a:t> از ابتدای سال 2022 در منطقه بندی جنوب آسیا ( شامل ایران ) سازمان بهداشت جهانی</a:t>
            </a:r>
            <a:endParaRPr lang="en-US" sz="2400" dirty="0">
              <a:cs typeface="B Zar" panose="00000400000000000000" pitchFamily="2" charset="-78"/>
            </a:endParaRPr>
          </a:p>
        </p:txBody>
      </p:sp>
    </p:spTree>
    <p:extLst>
      <p:ext uri="{BB962C8B-B14F-4D97-AF65-F5344CB8AC3E}">
        <p14:creationId xmlns:p14="http://schemas.microsoft.com/office/powerpoint/2010/main" val="297886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496" y="1296365"/>
            <a:ext cx="11648509" cy="4294207"/>
          </a:xfrm>
          <a:prstGeom prst="rect">
            <a:avLst/>
          </a:prstGeom>
        </p:spPr>
      </p:pic>
      <p:sp>
        <p:nvSpPr>
          <p:cNvPr id="5" name="TextBox 4"/>
          <p:cNvSpPr txBox="1"/>
          <p:nvPr/>
        </p:nvSpPr>
        <p:spPr>
          <a:xfrm>
            <a:off x="3148314" y="5914663"/>
            <a:ext cx="8536311" cy="461665"/>
          </a:xfrm>
          <a:prstGeom prst="rect">
            <a:avLst/>
          </a:prstGeom>
          <a:noFill/>
        </p:spPr>
        <p:txBody>
          <a:bodyPr wrap="none" rtlCol="0">
            <a:spAutoFit/>
          </a:bodyPr>
          <a:lstStyle/>
          <a:p>
            <a:pPr algn="ctr"/>
            <a:r>
              <a:rPr lang="fa-IR" sz="2400" dirty="0">
                <a:cs typeface="B Zar" panose="00000400000000000000" pitchFamily="2" charset="-78"/>
              </a:rPr>
              <a:t>بروز سالیانه ی بیماری آنفلوآنزا در ایران معمولا از سپتامبر شروع و تا فوریه ادامه پیدا می کند </a:t>
            </a:r>
            <a:endParaRPr lang="en-US" sz="2400" dirty="0">
              <a:cs typeface="B Zar" panose="00000400000000000000" pitchFamily="2" charset="-78"/>
            </a:endParaRPr>
          </a:p>
        </p:txBody>
      </p:sp>
      <p:sp>
        <p:nvSpPr>
          <p:cNvPr id="2" name="Title 1">
            <a:extLst>
              <a:ext uri="{FF2B5EF4-FFF2-40B4-BE49-F238E27FC236}">
                <a16:creationId xmlns:a16="http://schemas.microsoft.com/office/drawing/2014/main" id="{13EC923E-6E58-C0AE-0759-B843BEC4BCD5}"/>
              </a:ext>
            </a:extLst>
          </p:cNvPr>
          <p:cNvSpPr>
            <a:spLocks noGrp="1"/>
          </p:cNvSpPr>
          <p:nvPr>
            <p:ph type="title"/>
          </p:nvPr>
        </p:nvSpPr>
        <p:spPr/>
        <p:txBody>
          <a:bodyPr/>
          <a:lstStyle/>
          <a:p>
            <a:pPr algn="ctr"/>
            <a:r>
              <a:rPr lang="fa-IR" dirty="0">
                <a:solidFill>
                  <a:srgbClr val="FF0000"/>
                </a:solidFill>
              </a:rPr>
              <a:t>اپیدمیولوژی آنفلوانزا در ایران</a:t>
            </a:r>
            <a:endParaRPr lang="en-US" dirty="0"/>
          </a:p>
        </p:txBody>
      </p:sp>
      <p:sp>
        <p:nvSpPr>
          <p:cNvPr id="3" name="Content Placeholder 2">
            <a:extLst>
              <a:ext uri="{FF2B5EF4-FFF2-40B4-BE49-F238E27FC236}">
                <a16:creationId xmlns:a16="http://schemas.microsoft.com/office/drawing/2014/main" id="{C2ABF676-BF08-EA27-C192-0C88EE2BB033}"/>
              </a:ext>
            </a:extLst>
          </p:cNvPr>
          <p:cNvSpPr>
            <a:spLocks noGrp="1"/>
          </p:cNvSpPr>
          <p:nvPr>
            <p:ph idx="1"/>
          </p:nvPr>
        </p:nvSpPr>
        <p:spPr>
          <a:xfrm>
            <a:off x="838200" y="1825624"/>
            <a:ext cx="10515600" cy="4550703"/>
          </a:xfrm>
        </p:spPr>
        <p:txBody>
          <a:bodyPr/>
          <a:lstStyle/>
          <a:p>
            <a:endParaRPr lang="en-US" dirty="0"/>
          </a:p>
        </p:txBody>
      </p:sp>
    </p:spTree>
    <p:extLst>
      <p:ext uri="{BB962C8B-B14F-4D97-AF65-F5344CB8AC3E}">
        <p14:creationId xmlns:p14="http://schemas.microsoft.com/office/powerpoint/2010/main" val="317048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9920" y="1319514"/>
            <a:ext cx="11577226" cy="4283699"/>
          </a:xfrm>
          <a:prstGeom prst="rect">
            <a:avLst/>
          </a:prstGeom>
        </p:spPr>
      </p:pic>
      <p:sp>
        <p:nvSpPr>
          <p:cNvPr id="5" name="TextBox 4"/>
          <p:cNvSpPr txBox="1"/>
          <p:nvPr/>
        </p:nvSpPr>
        <p:spPr>
          <a:xfrm>
            <a:off x="219920" y="5810491"/>
            <a:ext cx="11577226" cy="707886"/>
          </a:xfrm>
          <a:prstGeom prst="rect">
            <a:avLst/>
          </a:prstGeom>
          <a:noFill/>
        </p:spPr>
        <p:txBody>
          <a:bodyPr wrap="square" rtlCol="0">
            <a:spAutoFit/>
          </a:bodyPr>
          <a:lstStyle/>
          <a:p>
            <a:pPr algn="r" rtl="1"/>
            <a:r>
              <a:rPr lang="fa-IR" sz="2000" dirty="0">
                <a:cs typeface="B Zar" panose="00000400000000000000" pitchFamily="2" charset="-78"/>
              </a:rPr>
              <a:t>همانند دیگر کشورهای منطقه ی جنوب آسیا آنفوآنزای نوع </a:t>
            </a:r>
            <a:r>
              <a:rPr lang="en-US" sz="2000" dirty="0">
                <a:cs typeface="B Zar" panose="00000400000000000000" pitchFamily="2" charset="-78"/>
              </a:rPr>
              <a:t>B</a:t>
            </a:r>
            <a:r>
              <a:rPr lang="fa-IR" sz="2000" dirty="0">
                <a:cs typeface="B Zar" panose="00000400000000000000" pitchFamily="2" charset="-78"/>
              </a:rPr>
              <a:t> با افزایش تعداد موارد آنفلوآنزا در اکتبر افزایش پیدا کرده و در فصل های بهار و تابستان ادامه پیدا کرده است.</a:t>
            </a:r>
            <a:endParaRPr lang="en-US" sz="2000" dirty="0">
              <a:cs typeface="B Zar" panose="00000400000000000000" pitchFamily="2" charset="-78"/>
            </a:endParaRPr>
          </a:p>
        </p:txBody>
      </p:sp>
      <p:sp>
        <p:nvSpPr>
          <p:cNvPr id="6" name="TextBox 5"/>
          <p:cNvSpPr txBox="1"/>
          <p:nvPr/>
        </p:nvSpPr>
        <p:spPr>
          <a:xfrm>
            <a:off x="891251" y="509286"/>
            <a:ext cx="10463514" cy="461665"/>
          </a:xfrm>
          <a:prstGeom prst="rect">
            <a:avLst/>
          </a:prstGeom>
          <a:noFill/>
        </p:spPr>
        <p:txBody>
          <a:bodyPr wrap="square" rtlCol="0">
            <a:spAutoFit/>
          </a:bodyPr>
          <a:lstStyle/>
          <a:p>
            <a:pPr algn="ctr" rtl="1"/>
            <a:r>
              <a:rPr lang="fa-IR" sz="2400" dirty="0">
                <a:cs typeface="B Zar" panose="00000400000000000000" pitchFamily="2" charset="-78"/>
              </a:rPr>
              <a:t>بروز آنفلوزای نوع </a:t>
            </a:r>
            <a:r>
              <a:rPr lang="en-US" sz="2400" dirty="0">
                <a:cs typeface="B Zar" panose="00000400000000000000" pitchFamily="2" charset="-78"/>
              </a:rPr>
              <a:t>B</a:t>
            </a:r>
            <a:r>
              <a:rPr lang="fa-IR" sz="2400" dirty="0">
                <a:cs typeface="B Zar" panose="00000400000000000000" pitchFamily="2" charset="-78"/>
              </a:rPr>
              <a:t> از ابتدای سال 2022 در ایران</a:t>
            </a:r>
            <a:endParaRPr lang="en-US" sz="2400" dirty="0">
              <a:cs typeface="B Zar" panose="00000400000000000000" pitchFamily="2" charset="-78"/>
            </a:endParaRPr>
          </a:p>
        </p:txBody>
      </p:sp>
    </p:spTree>
    <p:extLst>
      <p:ext uri="{BB962C8B-B14F-4D97-AF65-F5344CB8AC3E}">
        <p14:creationId xmlns:p14="http://schemas.microsoft.com/office/powerpoint/2010/main" val="228802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4263-C7DD-4FE4-FF80-4A9E62288221}"/>
              </a:ext>
            </a:extLst>
          </p:cNvPr>
          <p:cNvSpPr>
            <a:spLocks noGrp="1"/>
          </p:cNvSpPr>
          <p:nvPr>
            <p:ph type="title"/>
          </p:nvPr>
        </p:nvSpPr>
        <p:spPr/>
        <p:txBody>
          <a:bodyPr vert="horz" lIns="91440" tIns="45720" rIns="91440" bIns="45720" rtlCol="0" anchor="ctr">
            <a:normAutofit/>
          </a:bodyPr>
          <a:lstStyle/>
          <a:p>
            <a:pPr algn="ctr"/>
            <a:r>
              <a:rPr lang="en-US" sz="5400" dirty="0" err="1">
                <a:solidFill>
                  <a:srgbClr val="FF0000"/>
                </a:solidFill>
              </a:rPr>
              <a:t>اپیدمیولوژی</a:t>
            </a:r>
            <a:r>
              <a:rPr lang="en-US" sz="5400" dirty="0">
                <a:solidFill>
                  <a:srgbClr val="FF0000"/>
                </a:solidFill>
              </a:rPr>
              <a:t> </a:t>
            </a:r>
            <a:r>
              <a:rPr lang="fa-IR" sz="5400" dirty="0">
                <a:solidFill>
                  <a:srgbClr val="FF0000"/>
                </a:solidFill>
              </a:rPr>
              <a:t>آ</a:t>
            </a:r>
            <a:r>
              <a:rPr lang="en-US" sz="5400" dirty="0" err="1">
                <a:solidFill>
                  <a:srgbClr val="FF0000"/>
                </a:solidFill>
              </a:rPr>
              <a:t>نفلوانزا</a:t>
            </a:r>
            <a:endParaRPr lang="en-US" sz="5400" dirty="0">
              <a:solidFill>
                <a:srgbClr val="FF0000"/>
              </a:solidFill>
            </a:endParaRPr>
          </a:p>
        </p:txBody>
      </p:sp>
      <p:sp>
        <p:nvSpPr>
          <p:cNvPr id="4" name="Text Placeholder 3">
            <a:extLst>
              <a:ext uri="{FF2B5EF4-FFF2-40B4-BE49-F238E27FC236}">
                <a16:creationId xmlns:a16="http://schemas.microsoft.com/office/drawing/2014/main" id="{AA9B7EB8-9565-482A-AE8D-F1F8D9C04616}"/>
              </a:ext>
            </a:extLst>
          </p:cNvPr>
          <p:cNvSpPr>
            <a:spLocks noGrp="1"/>
          </p:cNvSpPr>
          <p:nvPr>
            <p:ph type="body" idx="1"/>
          </p:nvPr>
        </p:nvSpPr>
        <p:spPr/>
        <p:txBody>
          <a:bodyPr/>
          <a:lstStyle/>
          <a:p>
            <a:pPr algn="ctr"/>
            <a:r>
              <a:rPr lang="fa-IR" dirty="0"/>
              <a:t>دکتر رضا صفری </a:t>
            </a:r>
          </a:p>
          <a:p>
            <a:pPr algn="ctr"/>
            <a:r>
              <a:rPr lang="fa-IR" dirty="0"/>
              <a:t>متخصص کودکان و نوزادان</a:t>
            </a:r>
            <a:endParaRPr lang="en-US" dirty="0"/>
          </a:p>
        </p:txBody>
      </p:sp>
    </p:spTree>
    <p:extLst>
      <p:ext uri="{BB962C8B-B14F-4D97-AF65-F5344CB8AC3E}">
        <p14:creationId xmlns:p14="http://schemas.microsoft.com/office/powerpoint/2010/main" val="2779797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3EE8-9E13-8C81-F5E3-06EBB0EF2C30}"/>
              </a:ext>
            </a:extLst>
          </p:cNvPr>
          <p:cNvSpPr>
            <a:spLocks noGrp="1"/>
          </p:cNvSpPr>
          <p:nvPr>
            <p:ph type="title"/>
          </p:nvPr>
        </p:nvSpPr>
        <p:spPr>
          <a:xfrm>
            <a:off x="996821" y="2077292"/>
            <a:ext cx="10515600" cy="1325563"/>
          </a:xfrm>
        </p:spPr>
        <p:txBody>
          <a:bodyPr/>
          <a:lstStyle/>
          <a:p>
            <a:pPr algn="ctr" rtl="1"/>
            <a:r>
              <a:rPr lang="fa-IR" dirty="0">
                <a:solidFill>
                  <a:srgbClr val="FF0000"/>
                </a:solidFill>
              </a:rPr>
              <a:t>اپیدمیولوژی کووید19</a:t>
            </a:r>
            <a:endParaRPr lang="fa-IR" dirty="0">
              <a:cs typeface="B Zar" panose="00000400000000000000" pitchFamily="2" charset="-78"/>
            </a:endParaRPr>
          </a:p>
        </p:txBody>
      </p:sp>
    </p:spTree>
    <p:extLst>
      <p:ext uri="{BB962C8B-B14F-4D97-AF65-F5344CB8AC3E}">
        <p14:creationId xmlns:p14="http://schemas.microsoft.com/office/powerpoint/2010/main" val="251932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2E6A-D64D-F90E-E4A5-5CFAABAB2FC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0A7F65B-42C5-BA25-C27A-6CF361C69B28}"/>
              </a:ext>
            </a:extLst>
          </p:cNvPr>
          <p:cNvPicPr>
            <a:picLocks noGrp="1" noChangeAspect="1"/>
          </p:cNvPicPr>
          <p:nvPr>
            <p:ph idx="1"/>
          </p:nvPr>
        </p:nvPicPr>
        <p:blipFill>
          <a:blip r:embed="rId2"/>
          <a:stretch>
            <a:fillRect/>
          </a:stretch>
        </p:blipFill>
        <p:spPr>
          <a:xfrm>
            <a:off x="719238" y="365125"/>
            <a:ext cx="11001265" cy="5834784"/>
          </a:xfrm>
        </p:spPr>
      </p:pic>
    </p:spTree>
    <p:extLst>
      <p:ext uri="{BB962C8B-B14F-4D97-AF65-F5344CB8AC3E}">
        <p14:creationId xmlns:p14="http://schemas.microsoft.com/office/powerpoint/2010/main" val="215342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79972D-FD75-781F-7708-72159CAB1060}"/>
              </a:ext>
            </a:extLst>
          </p:cNvPr>
          <p:cNvPicPr>
            <a:picLocks noGrp="1" noChangeAspect="1"/>
          </p:cNvPicPr>
          <p:nvPr>
            <p:ph idx="1"/>
          </p:nvPr>
        </p:nvPicPr>
        <p:blipFill>
          <a:blip r:embed="rId3"/>
          <a:stretch>
            <a:fillRect/>
          </a:stretch>
        </p:blipFill>
        <p:spPr>
          <a:xfrm>
            <a:off x="238493" y="256310"/>
            <a:ext cx="11970181" cy="5999017"/>
          </a:xfrm>
        </p:spPr>
      </p:pic>
    </p:spTree>
    <p:extLst>
      <p:ext uri="{BB962C8B-B14F-4D97-AF65-F5344CB8AC3E}">
        <p14:creationId xmlns:p14="http://schemas.microsoft.com/office/powerpoint/2010/main" val="241603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284" y="362181"/>
            <a:ext cx="5444382" cy="711546"/>
          </a:xfrm>
        </p:spPr>
        <p:txBody>
          <a:bodyPr anchor="t">
            <a:normAutofit/>
          </a:bodyPr>
          <a:lstStyle/>
          <a:p>
            <a:pPr rtl="1"/>
            <a:r>
              <a:rPr lang="fa-IR" sz="3200" dirty="0"/>
              <a:t>گزارش آزمایشگاهی وضعیت کووید</a:t>
            </a:r>
            <a:endParaRPr lang="en-US" sz="3200" dirty="0"/>
          </a:p>
        </p:txBody>
      </p:sp>
      <p:pic>
        <p:nvPicPr>
          <p:cNvPr id="5" name="Picture 4" descr="A row of samples for medical testing">
            <a:extLst>
              <a:ext uri="{FF2B5EF4-FFF2-40B4-BE49-F238E27FC236}">
                <a16:creationId xmlns:a16="http://schemas.microsoft.com/office/drawing/2014/main" id="{38434D46-AFDF-1865-24DD-B12DB8B45BC2}"/>
              </a:ext>
            </a:extLst>
          </p:cNvPr>
          <p:cNvPicPr>
            <a:picLocks noChangeAspect="1"/>
          </p:cNvPicPr>
          <p:nvPr/>
        </p:nvPicPr>
        <p:blipFill rotWithShape="1">
          <a:blip r:embed="rId2"/>
          <a:srcRect l="43666"/>
          <a:stretch/>
        </p:blipFill>
        <p:spPr>
          <a:xfrm>
            <a:off x="90054" y="-96973"/>
            <a:ext cx="3872346" cy="6957561"/>
          </a:xfrm>
          <a:prstGeom prst="rect">
            <a:avLst/>
          </a:prstGeom>
        </p:spPr>
      </p:pic>
      <p:sp>
        <p:nvSpPr>
          <p:cNvPr id="3" name="Content Placeholder 2"/>
          <p:cNvSpPr>
            <a:spLocks noGrp="1"/>
          </p:cNvSpPr>
          <p:nvPr>
            <p:ph idx="1"/>
          </p:nvPr>
        </p:nvSpPr>
        <p:spPr>
          <a:xfrm>
            <a:off x="4232564" y="1537590"/>
            <a:ext cx="7538152" cy="4683102"/>
          </a:xfrm>
        </p:spPr>
        <p:txBody>
          <a:bodyPr>
            <a:normAutofit/>
          </a:bodyPr>
          <a:lstStyle/>
          <a:p>
            <a:pPr algn="r" rtl="1"/>
            <a:r>
              <a:rPr lang="fa-IR" sz="2400" dirty="0"/>
              <a:t>در سطح جهانی موارد مثبت شدن </a:t>
            </a:r>
            <a:r>
              <a:rPr lang="en-US" sz="2400" dirty="0"/>
              <a:t>SARS –COV-2 </a:t>
            </a:r>
            <a:r>
              <a:rPr lang="fa-IR" sz="2400" dirty="0"/>
              <a:t> در پایگاههای دیده ور کمتر از 10% باقیمانده است</a:t>
            </a:r>
          </a:p>
          <a:p>
            <a:pPr algn="r" rtl="1"/>
            <a:r>
              <a:rPr lang="fa-IR" sz="2400" dirty="0"/>
              <a:t>میزان مثبت شدن </a:t>
            </a:r>
            <a:r>
              <a:rPr lang="en-US" sz="2400" dirty="0"/>
              <a:t>SARS –COV-2 </a:t>
            </a:r>
            <a:r>
              <a:rPr lang="fa-IR" sz="2400" dirty="0"/>
              <a:t> در آمریکای شمالی ،مدیترانه شرقی و اروپا کاهش یافته است </a:t>
            </a:r>
          </a:p>
          <a:p>
            <a:pPr algn="r" rtl="1"/>
            <a:r>
              <a:rPr lang="fa-IR" sz="2400" dirty="0"/>
              <a:t>بیشترین میزان فعالیت در اروپا و حدود 11% است</a:t>
            </a:r>
          </a:p>
          <a:p>
            <a:pPr algn="r" rtl="1"/>
            <a:r>
              <a:rPr lang="fa-IR" sz="2400" dirty="0"/>
              <a:t>در غرب اقیانوس آرام فعالیت ویروس کمی صعودی بوده و حدود 10% است</a:t>
            </a:r>
          </a:p>
          <a:p>
            <a:pPr algn="r" rtl="1"/>
            <a:r>
              <a:rPr lang="fa-IR" sz="2400" dirty="0"/>
              <a:t>در منطقه افریقا و جنوب شرق آسیا زیر5% است</a:t>
            </a:r>
          </a:p>
          <a:p>
            <a:pPr algn="r" rtl="1"/>
            <a:r>
              <a:rPr lang="fa-IR" sz="2400" dirty="0"/>
              <a:t>میزان مثبت شدن </a:t>
            </a:r>
            <a:r>
              <a:rPr lang="en-US" sz="2400" dirty="0"/>
              <a:t>SARS –COV-2</a:t>
            </a:r>
            <a:r>
              <a:rPr lang="fa-IR" sz="2400" dirty="0"/>
              <a:t>  در نظام غیر دیده ور افزایش یافته و در سطح جهان حدود 20% است</a:t>
            </a:r>
          </a:p>
          <a:p>
            <a:pPr algn="r" rtl="1"/>
            <a:endParaRPr lang="en-US" sz="2400" dirty="0"/>
          </a:p>
        </p:txBody>
      </p:sp>
    </p:spTree>
    <p:extLst>
      <p:ext uri="{BB962C8B-B14F-4D97-AF65-F5344CB8AC3E}">
        <p14:creationId xmlns:p14="http://schemas.microsoft.com/office/powerpoint/2010/main" val="4167415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5360626-0333-2F7C-3FD2-0E92F4E90036}"/>
              </a:ext>
            </a:extLst>
          </p:cNvPr>
          <p:cNvPicPr>
            <a:picLocks noGrp="1" noChangeAspect="1"/>
          </p:cNvPicPr>
          <p:nvPr>
            <p:ph idx="1"/>
          </p:nvPr>
        </p:nvPicPr>
        <p:blipFill>
          <a:blip r:embed="rId3"/>
          <a:stretch>
            <a:fillRect/>
          </a:stretch>
        </p:blipFill>
        <p:spPr>
          <a:xfrm>
            <a:off x="124691" y="-138545"/>
            <a:ext cx="11902780" cy="7092919"/>
          </a:xfrm>
        </p:spPr>
      </p:pic>
    </p:spTree>
    <p:extLst>
      <p:ext uri="{BB962C8B-B14F-4D97-AF65-F5344CB8AC3E}">
        <p14:creationId xmlns:p14="http://schemas.microsoft.com/office/powerpoint/2010/main" val="227849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382597"/>
            <a:ext cx="11353800" cy="1405433"/>
          </a:xfrm>
        </p:spPr>
        <p:txBody>
          <a:bodyPr>
            <a:noAutofit/>
          </a:bodyPr>
          <a:lstStyle/>
          <a:p>
            <a:r>
              <a:rPr lang="en-US" sz="1800" dirty="0">
                <a:effectLst/>
                <a:latin typeface="Arial" panose="020B0604020202020204" pitchFamily="34" charset="0"/>
              </a:rPr>
              <a:t> COVID-19 cases reported by WHO Region, and global deaths by 28-day intervals, as of 24 September 2023</a:t>
            </a:r>
            <a:br>
              <a:rPr lang="en-US" sz="1800" dirty="0"/>
            </a:br>
            <a:endParaRPr lang="en-US" sz="1800" dirty="0"/>
          </a:p>
        </p:txBody>
      </p:sp>
      <p:pic>
        <p:nvPicPr>
          <p:cNvPr id="5" name="Content Placeholder 4" descr="A graph of different colored lines&#10;&#10;Description automatically generated">
            <a:extLst>
              <a:ext uri="{FF2B5EF4-FFF2-40B4-BE49-F238E27FC236}">
                <a16:creationId xmlns:a16="http://schemas.microsoft.com/office/drawing/2014/main" id="{93235D2C-E29E-4A10-1B73-23AD563B34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236" y="1427003"/>
            <a:ext cx="11499273" cy="5508054"/>
          </a:xfrm>
        </p:spPr>
      </p:pic>
    </p:spTree>
    <p:extLst>
      <p:ext uri="{BB962C8B-B14F-4D97-AF65-F5344CB8AC3E}">
        <p14:creationId xmlns:p14="http://schemas.microsoft.com/office/powerpoint/2010/main" val="2959729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48" y="435015"/>
            <a:ext cx="10515600" cy="1325563"/>
          </a:xfrm>
        </p:spPr>
        <p:txBody>
          <a:bodyPr>
            <a:noAutofit/>
          </a:bodyPr>
          <a:lstStyle/>
          <a:p>
            <a:r>
              <a:rPr lang="en-US" sz="2000" dirty="0">
                <a:effectLst/>
                <a:latin typeface="Arial" panose="020B0604020202020204" pitchFamily="34" charset="0"/>
              </a:rPr>
              <a:t>. COVID-19 cases reported by WHO Region, and global deaths by 28-day intervals, </a:t>
            </a:r>
            <a:br>
              <a:rPr lang="en-US" sz="2000" dirty="0"/>
            </a:br>
            <a:r>
              <a:rPr lang="en-US" sz="2000" dirty="0">
                <a:effectLst/>
                <a:latin typeface="Arial" panose="020B0604020202020204" pitchFamily="34" charset="0"/>
              </a:rPr>
              <a:t>13 March to 24 September 2023</a:t>
            </a:r>
            <a:endParaRPr lang="en-US" sz="2000" dirty="0"/>
          </a:p>
        </p:txBody>
      </p:sp>
      <p:pic>
        <p:nvPicPr>
          <p:cNvPr id="5" name="Content Placeholder 4">
            <a:extLst>
              <a:ext uri="{FF2B5EF4-FFF2-40B4-BE49-F238E27FC236}">
                <a16:creationId xmlns:a16="http://schemas.microsoft.com/office/drawing/2014/main" id="{5CC06D38-C0DD-201B-DA6F-43FC3B0D3B2E}"/>
              </a:ext>
            </a:extLst>
          </p:cNvPr>
          <p:cNvPicPr>
            <a:picLocks noGrp="1" noChangeAspect="1"/>
          </p:cNvPicPr>
          <p:nvPr>
            <p:ph idx="1"/>
          </p:nvPr>
        </p:nvPicPr>
        <p:blipFill>
          <a:blip r:embed="rId2"/>
          <a:stretch>
            <a:fillRect/>
          </a:stretch>
        </p:blipFill>
        <p:spPr>
          <a:xfrm>
            <a:off x="1349217" y="1856648"/>
            <a:ext cx="9087756" cy="4774604"/>
          </a:xfrm>
        </p:spPr>
      </p:pic>
    </p:spTree>
    <p:extLst>
      <p:ext uri="{BB962C8B-B14F-4D97-AF65-F5344CB8AC3E}">
        <p14:creationId xmlns:p14="http://schemas.microsoft.com/office/powerpoint/2010/main" val="46275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3A1C9F-60C1-EB40-4A17-34BF4595585F}"/>
              </a:ext>
            </a:extLst>
          </p:cNvPr>
          <p:cNvPicPr>
            <a:picLocks noGrp="1" noChangeAspect="1"/>
          </p:cNvPicPr>
          <p:nvPr>
            <p:ph idx="1"/>
          </p:nvPr>
        </p:nvPicPr>
        <p:blipFill>
          <a:blip r:embed="rId2"/>
          <a:stretch>
            <a:fillRect/>
          </a:stretch>
        </p:blipFill>
        <p:spPr>
          <a:xfrm>
            <a:off x="213689" y="121451"/>
            <a:ext cx="11764622" cy="6615097"/>
          </a:xfrm>
        </p:spPr>
      </p:pic>
    </p:spTree>
    <p:extLst>
      <p:ext uri="{BB962C8B-B14F-4D97-AF65-F5344CB8AC3E}">
        <p14:creationId xmlns:p14="http://schemas.microsoft.com/office/powerpoint/2010/main" val="3946442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B5EB-2FBD-70B1-6F8F-3BB09240E29E}"/>
              </a:ext>
            </a:extLst>
          </p:cNvPr>
          <p:cNvSpPr>
            <a:spLocks noGrp="1"/>
          </p:cNvSpPr>
          <p:nvPr>
            <p:ph type="title"/>
          </p:nvPr>
        </p:nvSpPr>
        <p:spPr/>
        <p:txBody>
          <a:bodyPr/>
          <a:lstStyle/>
          <a:p>
            <a:pPr algn="ctr" rtl="1"/>
            <a:r>
              <a:rPr lang="fa-IR" dirty="0">
                <a:solidFill>
                  <a:srgbClr val="FF0000"/>
                </a:solidFill>
              </a:rPr>
              <a:t>آخرین وضعیت کووید درایران</a:t>
            </a:r>
            <a:endParaRPr lang="en-US" dirty="0">
              <a:solidFill>
                <a:srgbClr val="FF0000"/>
              </a:solidFill>
            </a:endParaRPr>
          </a:p>
        </p:txBody>
      </p:sp>
      <p:sp>
        <p:nvSpPr>
          <p:cNvPr id="3" name="Content Placeholder 2">
            <a:extLst>
              <a:ext uri="{FF2B5EF4-FFF2-40B4-BE49-F238E27FC236}">
                <a16:creationId xmlns:a16="http://schemas.microsoft.com/office/drawing/2014/main" id="{9CC5E068-339D-504E-224C-3246769C6D24}"/>
              </a:ext>
            </a:extLst>
          </p:cNvPr>
          <p:cNvSpPr>
            <a:spLocks noGrp="1"/>
          </p:cNvSpPr>
          <p:nvPr>
            <p:ph idx="1"/>
          </p:nvPr>
        </p:nvSpPr>
        <p:spPr/>
        <p:txBody>
          <a:bodyPr>
            <a:normAutofit/>
          </a:bodyPr>
          <a:lstStyle/>
          <a:p>
            <a:pPr algn="r" rtl="1"/>
            <a:r>
              <a:rPr lang="fa-IR" sz="2000" dirty="0"/>
              <a:t>تعداد موارد بستری مثبت جدید در طی هفته 194 پاندمی ( هفته منتهی به 15 آبان ) 451  نفر و تعداد مرگ 37 نفر می باشد که نسبت به هفته قبل (هفته 193 پاندمی) به ترتیب دارای 87.3 % کاهش و 45.9 %  کاهش بوده است.</a:t>
            </a:r>
          </a:p>
          <a:p>
            <a:pPr algn="r" rtl="1"/>
            <a:r>
              <a:rPr lang="fa-IR" sz="2000" dirty="0"/>
              <a:t> </a:t>
            </a:r>
          </a:p>
          <a:p>
            <a:pPr algn="r" rtl="1"/>
            <a:r>
              <a:rPr lang="fa-IR" sz="2000" dirty="0"/>
              <a:t>تعداد موارد سرپایی مثبت جدید نیز در طی همین هفته 153 نفر می باشد که نسبت به هفته قبل 90.1%  کاهش داشته است</a:t>
            </a:r>
          </a:p>
          <a:p>
            <a:pPr algn="r" rtl="1"/>
            <a:endParaRPr lang="en-US" sz="2000" dirty="0"/>
          </a:p>
        </p:txBody>
      </p:sp>
      <p:pic>
        <p:nvPicPr>
          <p:cNvPr id="5" name="Picture 4" descr="A screen shot of a computer&#10;&#10;Description automatically generated">
            <a:extLst>
              <a:ext uri="{FF2B5EF4-FFF2-40B4-BE49-F238E27FC236}">
                <a16:creationId xmlns:a16="http://schemas.microsoft.com/office/drawing/2014/main" id="{90F08745-B50D-F715-8213-8771B51EB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635" y="3300052"/>
            <a:ext cx="10113819" cy="3449182"/>
          </a:xfrm>
          <a:prstGeom prst="rect">
            <a:avLst/>
          </a:prstGeom>
        </p:spPr>
      </p:pic>
    </p:spTree>
    <p:extLst>
      <p:ext uri="{BB962C8B-B14F-4D97-AF65-F5344CB8AC3E}">
        <p14:creationId xmlns:p14="http://schemas.microsoft.com/office/powerpoint/2010/main" val="916243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85DE-56FF-B2BD-0F7A-848A494959A6}"/>
              </a:ext>
            </a:extLst>
          </p:cNvPr>
          <p:cNvSpPr>
            <a:spLocks noGrp="1"/>
          </p:cNvSpPr>
          <p:nvPr>
            <p:ph type="title"/>
          </p:nvPr>
        </p:nvSpPr>
        <p:spPr>
          <a:xfrm>
            <a:off x="256265" y="365125"/>
            <a:ext cx="11097535" cy="951145"/>
          </a:xfrm>
        </p:spPr>
        <p:txBody>
          <a:bodyPr>
            <a:normAutofit/>
          </a:bodyPr>
          <a:lstStyle/>
          <a:p>
            <a:pPr algn="ctr" rtl="1"/>
            <a:r>
              <a:rPr lang="fa-IR" sz="2400" dirty="0"/>
              <a:t>میزان بستری در صدهزار نفر در استان های کشور در هفته 194 پاندمی منتهی به 15 آبان ماه 1402</a:t>
            </a:r>
            <a:endParaRPr lang="en-US" sz="2400" dirty="0"/>
          </a:p>
        </p:txBody>
      </p:sp>
      <p:pic>
        <p:nvPicPr>
          <p:cNvPr id="5" name="Content Placeholder 4" descr="A screenshot of a computer&#10;&#10;Description automatically generated">
            <a:extLst>
              <a:ext uri="{FF2B5EF4-FFF2-40B4-BE49-F238E27FC236}">
                <a16:creationId xmlns:a16="http://schemas.microsoft.com/office/drawing/2014/main" id="{00D6C8FC-86E1-6351-8114-0933948890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914" y="2022403"/>
            <a:ext cx="10169541" cy="4634706"/>
          </a:xfrm>
        </p:spPr>
      </p:pic>
    </p:spTree>
    <p:extLst>
      <p:ext uri="{BB962C8B-B14F-4D97-AF65-F5344CB8AC3E}">
        <p14:creationId xmlns:p14="http://schemas.microsoft.com/office/powerpoint/2010/main" val="282152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EF46EA-EB49-8035-4763-2B7093F00EFC}"/>
              </a:ext>
            </a:extLst>
          </p:cNvPr>
          <p:cNvPicPr>
            <a:picLocks noGrp="1" noChangeAspect="1"/>
          </p:cNvPicPr>
          <p:nvPr>
            <p:ph idx="1"/>
          </p:nvPr>
        </p:nvPicPr>
        <p:blipFill>
          <a:blip r:embed="rId2"/>
          <a:stretch>
            <a:fillRect/>
          </a:stretch>
        </p:blipFill>
        <p:spPr>
          <a:xfrm>
            <a:off x="643467" y="716364"/>
            <a:ext cx="10905066" cy="5425271"/>
          </a:xfrm>
          <a:prstGeom prst="rect">
            <a:avLst/>
          </a:prstGeom>
          <a:ln>
            <a:noFill/>
          </a:ln>
        </p:spPr>
      </p:pic>
    </p:spTree>
    <p:extLst>
      <p:ext uri="{BB962C8B-B14F-4D97-AF65-F5344CB8AC3E}">
        <p14:creationId xmlns:p14="http://schemas.microsoft.com/office/powerpoint/2010/main" val="1292269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different colored bars&#10;&#10;Description automatically generated with medium confidence">
            <a:extLst>
              <a:ext uri="{FF2B5EF4-FFF2-40B4-BE49-F238E27FC236}">
                <a16:creationId xmlns:a16="http://schemas.microsoft.com/office/drawing/2014/main" id="{8C4AB9B6-7527-4B49-7B3C-1A0A86D45D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185" y="1207092"/>
            <a:ext cx="11147348" cy="4542544"/>
          </a:xfrm>
          <a:prstGeom prst="rect">
            <a:avLst/>
          </a:prstGeom>
          <a:ln>
            <a:noFill/>
          </a:ln>
        </p:spPr>
      </p:pic>
    </p:spTree>
    <p:extLst>
      <p:ext uri="{BB962C8B-B14F-4D97-AF65-F5344CB8AC3E}">
        <p14:creationId xmlns:p14="http://schemas.microsoft.com/office/powerpoint/2010/main" val="865651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7952-2F88-CEEC-3A78-B42A4A9D11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6A697B-7D34-A4D7-D079-58D1D9C18806}"/>
              </a:ext>
            </a:extLst>
          </p:cNvPr>
          <p:cNvSpPr>
            <a:spLocks noGrp="1"/>
          </p:cNvSpPr>
          <p:nvPr>
            <p:ph idx="1"/>
          </p:nvPr>
        </p:nvSpPr>
        <p:spPr/>
        <p:txBody>
          <a:bodyPr/>
          <a:lstStyle/>
          <a:p>
            <a:pPr algn="r" rtl="1"/>
            <a:r>
              <a:rPr lang="fa-IR" b="0" i="0" dirty="0">
                <a:solidFill>
                  <a:srgbClr val="000000"/>
                </a:solidFill>
                <a:effectLst/>
                <a:latin typeface="TimesNewRomanPSMT"/>
              </a:rPr>
              <a:t>از ابتدای سال 1402تعداد 502نمونه از بيماران کرونا مثبت در سه آزمايشگاه اصلی در کشور به تدريج بر اساس دستورالعمل نظام مراقبت ديده وری عفونتهای حاد تنفسی جمع آوری شده است که بيشترين آن مربوط به ماه فروردين و کمترين آن مربوط به تيرماه بوده است. همان طور که مشاهده می شود تمام سکانس های گزارش شده مربوط به زير سويه های اميکرون هستند که دردو ماه اخير زير سويه </a:t>
            </a:r>
            <a:r>
              <a:rPr lang="en-US" b="0" i="0" dirty="0">
                <a:solidFill>
                  <a:srgbClr val="000000"/>
                </a:solidFill>
                <a:effectLst/>
                <a:latin typeface="TimesNewRomanPSMT"/>
              </a:rPr>
              <a:t>XBB.2</a:t>
            </a:r>
            <a:r>
              <a:rPr lang="fa-IR" b="0" i="0" dirty="0">
                <a:solidFill>
                  <a:srgbClr val="000000"/>
                </a:solidFill>
                <a:effectLst/>
                <a:latin typeface="TimesNewRomanPSMT"/>
              </a:rPr>
              <a:t>از بقيه شايعتر بوده است. اين زير سويه از انواع </a:t>
            </a:r>
            <a:r>
              <a:rPr lang="en-US" b="0" i="0" dirty="0">
                <a:solidFill>
                  <a:srgbClr val="000000"/>
                </a:solidFill>
                <a:effectLst/>
                <a:latin typeface="TimesNewRomanPSMT"/>
              </a:rPr>
              <a:t>Under Monitoring</a:t>
            </a:r>
            <a:r>
              <a:rPr lang="fa-IR" b="0" i="0" dirty="0">
                <a:solidFill>
                  <a:srgbClr val="000000"/>
                </a:solidFill>
                <a:effectLst/>
                <a:latin typeface="TimesNewRomanPSMT"/>
              </a:rPr>
              <a:t>به شمار می رود، به اين معنی</a:t>
            </a:r>
            <a:br>
              <a:rPr lang="fa-IR" b="0" i="0" dirty="0">
                <a:solidFill>
                  <a:srgbClr val="000000"/>
                </a:solidFill>
                <a:effectLst/>
                <a:latin typeface="TimesNewRomanPSMT"/>
              </a:rPr>
            </a:br>
            <a:r>
              <a:rPr lang="fa-IR" b="0" i="0" dirty="0">
                <a:solidFill>
                  <a:srgbClr val="000000"/>
                </a:solidFill>
                <a:effectLst/>
                <a:latin typeface="TimesNewRomanPSMT"/>
              </a:rPr>
              <a:t>که، وضعيت تاثيرات اپيدميولوژيک اين نوع واکسن هنوز تحت مطالعه قرار دارد</a:t>
            </a:r>
            <a:r>
              <a:rPr lang="fa-IR" dirty="0"/>
              <a:t> </a:t>
            </a:r>
            <a:br>
              <a:rPr lang="fa-IR" dirty="0"/>
            </a:br>
            <a:endParaRPr lang="en-US" dirty="0"/>
          </a:p>
        </p:txBody>
      </p:sp>
    </p:spTree>
    <p:extLst>
      <p:ext uri="{BB962C8B-B14F-4D97-AF65-F5344CB8AC3E}">
        <p14:creationId xmlns:p14="http://schemas.microsoft.com/office/powerpoint/2010/main" val="1297109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13EA-A130-8C41-3B49-ED63F78C43DE}"/>
              </a:ext>
            </a:extLst>
          </p:cNvPr>
          <p:cNvSpPr>
            <a:spLocks noGrp="1"/>
          </p:cNvSpPr>
          <p:nvPr>
            <p:ph type="title"/>
          </p:nvPr>
        </p:nvSpPr>
        <p:spPr/>
        <p:txBody>
          <a:bodyPr/>
          <a:lstStyle/>
          <a:p>
            <a:endParaRPr lang="en-US"/>
          </a:p>
        </p:txBody>
      </p:sp>
      <p:pic>
        <p:nvPicPr>
          <p:cNvPr id="5" name="Content Placeholder 4" descr="A graph on a white background&#10;&#10;Description automatically generated">
            <a:extLst>
              <a:ext uri="{FF2B5EF4-FFF2-40B4-BE49-F238E27FC236}">
                <a16:creationId xmlns:a16="http://schemas.microsoft.com/office/drawing/2014/main" id="{77E7E13B-317A-88FD-7459-D1F66FA8E7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268" y="789709"/>
            <a:ext cx="11819401" cy="5583381"/>
          </a:xfrm>
        </p:spPr>
      </p:pic>
    </p:spTree>
    <p:extLst>
      <p:ext uri="{BB962C8B-B14F-4D97-AF65-F5344CB8AC3E}">
        <p14:creationId xmlns:p14="http://schemas.microsoft.com/office/powerpoint/2010/main" val="2006230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838200" y="1690688"/>
            <a:ext cx="10515600" cy="4351338"/>
          </a:xfrm>
        </p:spPr>
        <p:txBody>
          <a:bodyPr>
            <a:normAutofit/>
          </a:bodyPr>
          <a:lstStyle/>
          <a:p>
            <a:pPr marL="0" indent="0" algn="ctr">
              <a:lnSpc>
                <a:spcPct val="150000"/>
              </a:lnSpc>
              <a:buNone/>
            </a:pPr>
            <a:r>
              <a:rPr lang="fa-IR" sz="4400" dirty="0">
                <a:cs typeface="B Titr" panose="00000700000000000000" pitchFamily="2" charset="-78"/>
              </a:rPr>
              <a:t>گزارش اجمالی وضعیت </a:t>
            </a:r>
            <a:r>
              <a:rPr kumimoji="0" lang="fa-IR" sz="4400" b="0" i="0" u="none" strike="noStrike" kern="1200" cap="none" spc="0" normalizeH="0" baseline="0" noProof="0" dirty="0">
                <a:ln>
                  <a:noFill/>
                </a:ln>
                <a:solidFill>
                  <a:prstClr val="black"/>
                </a:solidFill>
                <a:effectLst/>
                <a:uLnTx/>
                <a:uFillTx/>
                <a:latin typeface="Calibri" panose="020F0502020204030204"/>
                <a:ea typeface="+mn-ea"/>
                <a:cs typeface="B Titr" panose="00000700000000000000" pitchFamily="2" charset="-78"/>
              </a:rPr>
              <a:t>عفونت های تنفسی و </a:t>
            </a:r>
            <a:r>
              <a:rPr lang="fa-IR" sz="4400" dirty="0">
                <a:cs typeface="B Titr" panose="00000700000000000000" pitchFamily="2" charset="-78"/>
              </a:rPr>
              <a:t>بیماری </a:t>
            </a:r>
            <a:r>
              <a:rPr lang="en-GB" sz="4400" b="1" dirty="0">
                <a:solidFill>
                  <a:prstClr val="black"/>
                </a:solidFill>
                <a:latin typeface="Times New Roman" panose="02020603050405020304" pitchFamily="18" charset="0"/>
                <a:ea typeface="+mj-ea"/>
                <a:cs typeface="B Titr" panose="00000700000000000000" pitchFamily="2" charset="-78"/>
              </a:rPr>
              <a:t>covid-19</a:t>
            </a:r>
            <a:r>
              <a:rPr lang="fa-IR" sz="4400" dirty="0">
                <a:cs typeface="B Titr" panose="00000700000000000000" pitchFamily="2" charset="-78"/>
              </a:rPr>
              <a:t> در بیمارستان های استان هرمزگان</a:t>
            </a:r>
          </a:p>
          <a:p>
            <a:pPr marL="0" indent="0" algn="ctr">
              <a:lnSpc>
                <a:spcPct val="150000"/>
              </a:lnSpc>
              <a:buNone/>
            </a:pPr>
            <a:r>
              <a:rPr lang="fa-IR" sz="4400" dirty="0">
                <a:solidFill>
                  <a:srgbClr val="00B050"/>
                </a:solidFill>
                <a:cs typeface="B Titr" panose="00000700000000000000" pitchFamily="2" charset="-78"/>
              </a:rPr>
              <a:t>از ابتدای سال 1402 </a:t>
            </a:r>
            <a:r>
              <a:rPr lang="fa-IR" sz="4400" dirty="0">
                <a:solidFill>
                  <a:schemeClr val="tx1">
                    <a:lumMod val="95000"/>
                    <a:lumOff val="5000"/>
                  </a:schemeClr>
                </a:solidFill>
                <a:cs typeface="B Titr" panose="00000700000000000000" pitchFamily="2" charset="-78"/>
              </a:rPr>
              <a:t>تا</a:t>
            </a:r>
            <a:r>
              <a:rPr lang="fa-IR" sz="4400" dirty="0">
                <a:solidFill>
                  <a:srgbClr val="00B050"/>
                </a:solidFill>
                <a:cs typeface="B Titr" panose="00000700000000000000" pitchFamily="2" charset="-78"/>
              </a:rPr>
              <a:t> </a:t>
            </a:r>
            <a:r>
              <a:rPr lang="fa-IR" sz="4400" dirty="0">
                <a:solidFill>
                  <a:srgbClr val="00B050"/>
                </a:solidFill>
                <a:latin typeface="Angsana New" panose="02020603050405020304" pitchFamily="18" charset="-34"/>
                <a:cs typeface="B Titr" panose="00000700000000000000" pitchFamily="2" charset="-78"/>
              </a:rPr>
              <a:t>21</a:t>
            </a:r>
            <a:r>
              <a:rPr lang="fa-IR" sz="4400" dirty="0">
                <a:solidFill>
                  <a:srgbClr val="00B050"/>
                </a:solidFill>
                <a:cs typeface="B Titr" panose="00000700000000000000" pitchFamily="2" charset="-78"/>
              </a:rPr>
              <a:t> </a:t>
            </a:r>
            <a:r>
              <a:rPr lang="fa-IR" sz="4400" dirty="0" err="1">
                <a:solidFill>
                  <a:srgbClr val="00B050"/>
                </a:solidFill>
                <a:cs typeface="B Titr" panose="00000700000000000000" pitchFamily="2" charset="-78"/>
              </a:rPr>
              <a:t>آبانماه</a:t>
            </a:r>
            <a:endParaRPr lang="fa-IR" sz="4400" dirty="0">
              <a:solidFill>
                <a:srgbClr val="00B050"/>
              </a:solidFill>
              <a:cs typeface="B Titr" panose="00000700000000000000" pitchFamily="2" charset="-78"/>
            </a:endParaRPr>
          </a:p>
        </p:txBody>
      </p:sp>
    </p:spTree>
    <p:extLst>
      <p:ext uri="{BB962C8B-B14F-4D97-AF65-F5344CB8AC3E}">
        <p14:creationId xmlns:p14="http://schemas.microsoft.com/office/powerpoint/2010/main" val="330405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rgbClr val="FF0000"/>
                </a:solidFill>
              </a:rPr>
              <a:t>گزارش آزمایشگاهی وضعیت آنفلوانزا در استان هرمزگان</a:t>
            </a:r>
            <a:endParaRPr lang="en-US" dirty="0">
              <a:solidFill>
                <a:srgbClr val="FF0000"/>
              </a:solidFill>
            </a:endParaRPr>
          </a:p>
        </p:txBody>
      </p:sp>
      <p:sp>
        <p:nvSpPr>
          <p:cNvPr id="3" name="Content Placeholder 2"/>
          <p:cNvSpPr>
            <a:spLocks noGrp="1"/>
          </p:cNvSpPr>
          <p:nvPr>
            <p:ph idx="1"/>
          </p:nvPr>
        </p:nvSpPr>
        <p:spPr/>
        <p:txBody>
          <a:bodyPr/>
          <a:lstStyle/>
          <a:p>
            <a:pPr algn="r" rtl="1"/>
            <a:r>
              <a:rPr lang="fa-IR" dirty="0"/>
              <a:t>بر اساس گزارش آزمایشگاه مرجع بهداشت وضعیت انفلوانزا به شرح زیر است : </a:t>
            </a:r>
          </a:p>
          <a:p>
            <a:pPr algn="r" rtl="1"/>
            <a:r>
              <a:rPr lang="fa-IR" dirty="0"/>
              <a:t>تعداد 699نمونه ( از24 مهرماه تا 21 آبان 1402 ) بررسی شدند که 260 مورد مثبت گزارش شد</a:t>
            </a:r>
          </a:p>
          <a:p>
            <a:pPr algn="r" rtl="1"/>
            <a:r>
              <a:rPr lang="fa-IR" dirty="0"/>
              <a:t>از موارد مثبت 100%نوع </a:t>
            </a:r>
            <a:r>
              <a:rPr lang="en-US" dirty="0"/>
              <a:t>A </a:t>
            </a:r>
            <a:r>
              <a:rPr lang="fa-IR" dirty="0"/>
              <a:t> ( 75%  </a:t>
            </a:r>
            <a:r>
              <a:rPr lang="en-US" dirty="0"/>
              <a:t> A/H1N1 </a:t>
            </a:r>
            <a:r>
              <a:rPr lang="fa-IR" dirty="0"/>
              <a:t> و 21% </a:t>
            </a:r>
            <a:r>
              <a:rPr lang="en-US" dirty="0"/>
              <a:t> A/H3N2 </a:t>
            </a:r>
            <a:r>
              <a:rPr lang="fa-IR" dirty="0"/>
              <a:t> ) </a:t>
            </a:r>
          </a:p>
          <a:p>
            <a:pPr algn="r" rtl="1"/>
            <a:endParaRPr lang="en-US" dirty="0"/>
          </a:p>
        </p:txBody>
      </p:sp>
    </p:spTree>
    <p:extLst>
      <p:ext uri="{BB962C8B-B14F-4D97-AF65-F5344CB8AC3E}">
        <p14:creationId xmlns:p14="http://schemas.microsoft.com/office/powerpoint/2010/main" val="3171225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2E90-5F52-1B81-C57A-5FCB76E951C1}"/>
              </a:ext>
            </a:extLst>
          </p:cNvPr>
          <p:cNvSpPr>
            <a:spLocks noGrp="1"/>
          </p:cNvSpPr>
          <p:nvPr>
            <p:ph type="title"/>
          </p:nvPr>
        </p:nvSpPr>
        <p:spPr>
          <a:xfrm>
            <a:off x="838200" y="365126"/>
            <a:ext cx="10515600" cy="988890"/>
          </a:xfrm>
        </p:spPr>
        <p:txBody>
          <a:bodyPr>
            <a:normAutofit/>
          </a:bodyPr>
          <a:lstStyle/>
          <a:p>
            <a:pPr algn="ctr"/>
            <a:r>
              <a:rPr lang="fa-IR" sz="2400" dirty="0">
                <a:cs typeface="B Titr" panose="00000700000000000000" pitchFamily="2" charset="-78"/>
              </a:rPr>
              <a:t>وضعیت مراجعه </a:t>
            </a:r>
            <a:r>
              <a:rPr lang="fa-IR" sz="2400" dirty="0" err="1">
                <a:cs typeface="B Titr" panose="00000700000000000000" pitchFamily="2" charset="-78"/>
              </a:rPr>
              <a:t>کنندگان</a:t>
            </a:r>
            <a:r>
              <a:rPr lang="fa-IR" sz="2400" dirty="0">
                <a:cs typeface="B Titr" panose="00000700000000000000" pitchFamily="2" charset="-78"/>
              </a:rPr>
              <a:t> به  پزشکان  مراکز بهداشتی درمانی از اول مهرماه</a:t>
            </a:r>
          </a:p>
        </p:txBody>
      </p:sp>
      <p:graphicFrame>
        <p:nvGraphicFramePr>
          <p:cNvPr id="4" name="Content Placeholder 3">
            <a:extLst>
              <a:ext uri="{FF2B5EF4-FFF2-40B4-BE49-F238E27FC236}">
                <a16:creationId xmlns:a16="http://schemas.microsoft.com/office/drawing/2014/main" id="{C78B5BA5-2843-B9E0-462B-364C6E2BD1C6}"/>
              </a:ext>
            </a:extLst>
          </p:cNvPr>
          <p:cNvGraphicFramePr>
            <a:graphicFrameLocks noGrp="1"/>
          </p:cNvGraphicFramePr>
          <p:nvPr>
            <p:ph idx="1"/>
          </p:nvPr>
        </p:nvGraphicFramePr>
        <p:xfrm>
          <a:off x="369277" y="1204546"/>
          <a:ext cx="11289323" cy="5451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6068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3B62-E30B-246D-E277-D65CC8C6A474}"/>
              </a:ext>
            </a:extLst>
          </p:cNvPr>
          <p:cNvSpPr>
            <a:spLocks noGrp="1"/>
          </p:cNvSpPr>
          <p:nvPr>
            <p:ph type="title"/>
          </p:nvPr>
        </p:nvSpPr>
        <p:spPr/>
        <p:txBody>
          <a:bodyPr>
            <a:normAutofit/>
          </a:bodyPr>
          <a:lstStyle/>
          <a:p>
            <a:pPr algn="ctr"/>
            <a:r>
              <a:rPr lang="fa-IR" sz="2800" dirty="0">
                <a:cs typeface="B Titr" panose="00000700000000000000" pitchFamily="2" charset="-78"/>
              </a:rPr>
              <a:t>روند نمونه گیری و کشف موارد آنفلوانزا از بیماران تنفسی بستری  شده</a:t>
            </a:r>
          </a:p>
        </p:txBody>
      </p:sp>
      <p:graphicFrame>
        <p:nvGraphicFramePr>
          <p:cNvPr id="4" name="Content Placeholder 3">
            <a:extLst>
              <a:ext uri="{FF2B5EF4-FFF2-40B4-BE49-F238E27FC236}">
                <a16:creationId xmlns:a16="http://schemas.microsoft.com/office/drawing/2014/main" id="{216156D0-D01C-68B6-C42B-ECBE5C4D6DC8}"/>
              </a:ext>
            </a:extLst>
          </p:cNvPr>
          <p:cNvGraphicFramePr>
            <a:graphicFrameLocks noGrp="1"/>
          </p:cNvGraphicFramePr>
          <p:nvPr>
            <p:ph idx="1"/>
          </p:nvPr>
        </p:nvGraphicFramePr>
        <p:xfrm>
          <a:off x="351693" y="1468315"/>
          <a:ext cx="1150913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770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3B62-E30B-246D-E277-D65CC8C6A474}"/>
              </a:ext>
            </a:extLst>
          </p:cNvPr>
          <p:cNvSpPr>
            <a:spLocks noGrp="1"/>
          </p:cNvSpPr>
          <p:nvPr>
            <p:ph type="title"/>
          </p:nvPr>
        </p:nvSpPr>
        <p:spPr/>
        <p:txBody>
          <a:bodyPr>
            <a:normAutofit/>
          </a:bodyPr>
          <a:lstStyle/>
          <a:p>
            <a:pPr algn="ctr"/>
            <a:r>
              <a:rPr lang="fa-IR" sz="2800" dirty="0">
                <a:cs typeface="B Titr" panose="00000700000000000000" pitchFamily="2" charset="-78"/>
              </a:rPr>
              <a:t>روند نمونه گیری و کشف موارد آنفلوانزا از بیماران تنفسی سرپایی</a:t>
            </a:r>
          </a:p>
        </p:txBody>
      </p:sp>
      <p:graphicFrame>
        <p:nvGraphicFramePr>
          <p:cNvPr id="4" name="Content Placeholder 3">
            <a:extLst>
              <a:ext uri="{FF2B5EF4-FFF2-40B4-BE49-F238E27FC236}">
                <a16:creationId xmlns:a16="http://schemas.microsoft.com/office/drawing/2014/main" id="{216156D0-D01C-68B6-C42B-ECBE5C4D6DC8}"/>
              </a:ext>
            </a:extLst>
          </p:cNvPr>
          <p:cNvGraphicFramePr>
            <a:graphicFrameLocks noGrp="1"/>
          </p:cNvGraphicFramePr>
          <p:nvPr>
            <p:ph idx="1"/>
          </p:nvPr>
        </p:nvGraphicFramePr>
        <p:xfrm>
          <a:off x="351693" y="1468315"/>
          <a:ext cx="1150913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162E2437-9D6F-AF1F-C35C-1214E647BD0A}"/>
              </a:ext>
            </a:extLst>
          </p:cNvPr>
          <p:cNvSpPr/>
          <p:nvPr/>
        </p:nvSpPr>
        <p:spPr>
          <a:xfrm>
            <a:off x="7505701" y="1771651"/>
            <a:ext cx="2893798" cy="3429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a:solidFill>
                  <a:srgbClr val="00B0F0"/>
                </a:solidFill>
                <a:cs typeface="B Koodak" panose="00000700000000000000" pitchFamily="2" charset="-78"/>
              </a:rPr>
              <a:t> تعداد نمونه گرفته شده 163 نفر </a:t>
            </a:r>
          </a:p>
        </p:txBody>
      </p:sp>
      <p:sp>
        <p:nvSpPr>
          <p:cNvPr id="5" name="Rectangle: Rounded Corners 4">
            <a:extLst>
              <a:ext uri="{FF2B5EF4-FFF2-40B4-BE49-F238E27FC236}">
                <a16:creationId xmlns:a16="http://schemas.microsoft.com/office/drawing/2014/main" id="{225F8CC3-FBC0-759B-5FC8-03F79FF54D95}"/>
              </a:ext>
            </a:extLst>
          </p:cNvPr>
          <p:cNvSpPr/>
          <p:nvPr/>
        </p:nvSpPr>
        <p:spPr>
          <a:xfrm>
            <a:off x="4491404" y="1749670"/>
            <a:ext cx="2804746" cy="386862"/>
          </a:xfrm>
          <a:prstGeom prst="roundRect">
            <a:avLst/>
          </a:prstGeom>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a-IR" sz="2000" dirty="0">
                <a:cs typeface="B Koodak" panose="00000700000000000000" pitchFamily="2" charset="-78"/>
              </a:rPr>
              <a:t>درصد مثبت شدن:    29 درصد</a:t>
            </a:r>
          </a:p>
        </p:txBody>
      </p:sp>
    </p:spTree>
    <p:extLst>
      <p:ext uri="{BB962C8B-B14F-4D97-AF65-F5344CB8AC3E}">
        <p14:creationId xmlns:p14="http://schemas.microsoft.com/office/powerpoint/2010/main" val="2689963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3B62-E30B-246D-E277-D65CC8C6A474}"/>
              </a:ext>
            </a:extLst>
          </p:cNvPr>
          <p:cNvSpPr>
            <a:spLocks noGrp="1"/>
          </p:cNvSpPr>
          <p:nvPr>
            <p:ph type="title"/>
          </p:nvPr>
        </p:nvSpPr>
        <p:spPr/>
        <p:txBody>
          <a:bodyPr>
            <a:normAutofit/>
          </a:bodyPr>
          <a:lstStyle/>
          <a:p>
            <a:pPr algn="ctr"/>
            <a:r>
              <a:rPr lang="fa-IR" sz="2800" dirty="0">
                <a:cs typeface="B Titr" panose="00000700000000000000" pitchFamily="2" charset="-78"/>
              </a:rPr>
              <a:t>روند نمونه گیری و کشف موارد </a:t>
            </a: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B Titr" panose="00000700000000000000" pitchFamily="2" charset="-78"/>
              </a:rPr>
              <a:t>covid-19</a:t>
            </a:r>
            <a:r>
              <a:rPr lang="fa-IR" sz="2800" dirty="0">
                <a:cs typeface="B Titr" panose="00000700000000000000" pitchFamily="2" charset="-78"/>
              </a:rPr>
              <a:t> از بیماران تنفسی بستری  شده</a:t>
            </a:r>
          </a:p>
        </p:txBody>
      </p:sp>
      <p:graphicFrame>
        <p:nvGraphicFramePr>
          <p:cNvPr id="4" name="Content Placeholder 3">
            <a:extLst>
              <a:ext uri="{FF2B5EF4-FFF2-40B4-BE49-F238E27FC236}">
                <a16:creationId xmlns:a16="http://schemas.microsoft.com/office/drawing/2014/main" id="{216156D0-D01C-68B6-C42B-ECBE5C4D6DC8}"/>
              </a:ext>
            </a:extLst>
          </p:cNvPr>
          <p:cNvGraphicFramePr>
            <a:graphicFrameLocks noGrp="1"/>
          </p:cNvGraphicFramePr>
          <p:nvPr>
            <p:ph idx="1"/>
          </p:nvPr>
        </p:nvGraphicFramePr>
        <p:xfrm>
          <a:off x="351692" y="1468315"/>
          <a:ext cx="11516457"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225F8CC3-FBC0-759B-5FC8-03F79FF54D95}"/>
              </a:ext>
            </a:extLst>
          </p:cNvPr>
          <p:cNvSpPr/>
          <p:nvPr/>
        </p:nvSpPr>
        <p:spPr>
          <a:xfrm>
            <a:off x="4632079" y="1837592"/>
            <a:ext cx="2990851" cy="386862"/>
          </a:xfrm>
          <a:prstGeom prst="roundRect">
            <a:avLst/>
          </a:prstGeom>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a-IR" sz="2000" dirty="0">
                <a:cs typeface="B Koodak" panose="00000700000000000000" pitchFamily="2" charset="-78"/>
              </a:rPr>
              <a:t>درصد مثبت شدن:    8.1 درصد</a:t>
            </a:r>
          </a:p>
        </p:txBody>
      </p:sp>
    </p:spTree>
    <p:extLst>
      <p:ext uri="{BB962C8B-B14F-4D97-AF65-F5344CB8AC3E}">
        <p14:creationId xmlns:p14="http://schemas.microsoft.com/office/powerpoint/2010/main" val="4151870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3B62-E30B-246D-E277-D65CC8C6A474}"/>
              </a:ext>
            </a:extLst>
          </p:cNvPr>
          <p:cNvSpPr>
            <a:spLocks noGrp="1"/>
          </p:cNvSpPr>
          <p:nvPr>
            <p:ph type="title"/>
          </p:nvPr>
        </p:nvSpPr>
        <p:spPr/>
        <p:txBody>
          <a:bodyPr>
            <a:normAutofit/>
          </a:bodyPr>
          <a:lstStyle/>
          <a:p>
            <a:pPr algn="ctr"/>
            <a:r>
              <a:rPr lang="fa-IR" sz="2800" dirty="0">
                <a:cs typeface="B Titr" panose="00000700000000000000" pitchFamily="2" charset="-78"/>
              </a:rPr>
              <a:t>روند نمونه گیری و کشف موارد </a:t>
            </a:r>
            <a:r>
              <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B Titr" panose="00000700000000000000" pitchFamily="2" charset="-78"/>
              </a:rPr>
              <a:t>covid-19</a:t>
            </a:r>
            <a:r>
              <a:rPr lang="fa-IR" sz="2800" dirty="0">
                <a:cs typeface="B Titr" panose="00000700000000000000" pitchFamily="2" charset="-78"/>
              </a:rPr>
              <a:t> از بیماران تنفسی سرپایی</a:t>
            </a:r>
          </a:p>
        </p:txBody>
      </p:sp>
      <p:graphicFrame>
        <p:nvGraphicFramePr>
          <p:cNvPr id="4" name="Content Placeholder 3">
            <a:extLst>
              <a:ext uri="{FF2B5EF4-FFF2-40B4-BE49-F238E27FC236}">
                <a16:creationId xmlns:a16="http://schemas.microsoft.com/office/drawing/2014/main" id="{216156D0-D01C-68B6-C42B-ECBE5C4D6DC8}"/>
              </a:ext>
            </a:extLst>
          </p:cNvPr>
          <p:cNvGraphicFramePr>
            <a:graphicFrameLocks noGrp="1"/>
          </p:cNvGraphicFramePr>
          <p:nvPr>
            <p:ph idx="1"/>
          </p:nvPr>
        </p:nvGraphicFramePr>
        <p:xfrm>
          <a:off x="351693" y="1468315"/>
          <a:ext cx="1150913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a:extLst>
              <a:ext uri="{FF2B5EF4-FFF2-40B4-BE49-F238E27FC236}">
                <a16:creationId xmlns:a16="http://schemas.microsoft.com/office/drawing/2014/main" id="{162E2437-9D6F-AF1F-C35C-1214E647BD0A}"/>
              </a:ext>
            </a:extLst>
          </p:cNvPr>
          <p:cNvSpPr/>
          <p:nvPr/>
        </p:nvSpPr>
        <p:spPr>
          <a:xfrm>
            <a:off x="8490101" y="1802830"/>
            <a:ext cx="3030753" cy="509587"/>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dirty="0">
                <a:solidFill>
                  <a:srgbClr val="00B0F0"/>
                </a:solidFill>
                <a:latin typeface="Calibri" panose="020F0502020204030204"/>
                <a:cs typeface="B Koodak" panose="00000700000000000000" pitchFamily="2" charset="-78"/>
              </a:rPr>
              <a:t>تعداد نمونه گرفته شده332 نفر </a:t>
            </a:r>
            <a:endParaRPr kumimoji="0" lang="fa-IR" sz="1800" b="0" i="0" u="none" strike="noStrike" kern="1200" cap="none" spc="0" normalizeH="0" baseline="0" noProof="0" dirty="0">
              <a:ln>
                <a:noFill/>
              </a:ln>
              <a:solidFill>
                <a:srgbClr val="00B0F0"/>
              </a:solidFill>
              <a:effectLst/>
              <a:uLnTx/>
              <a:uFillTx/>
              <a:latin typeface="Calibri" panose="020F0502020204030204"/>
              <a:ea typeface="+mn-ea"/>
              <a:cs typeface="B Koodak" panose="00000700000000000000" pitchFamily="2" charset="-78"/>
            </a:endParaRPr>
          </a:p>
        </p:txBody>
      </p:sp>
      <p:sp>
        <p:nvSpPr>
          <p:cNvPr id="5" name="Rectangle: Rounded Corners 4">
            <a:extLst>
              <a:ext uri="{FF2B5EF4-FFF2-40B4-BE49-F238E27FC236}">
                <a16:creationId xmlns:a16="http://schemas.microsoft.com/office/drawing/2014/main" id="{225F8CC3-FBC0-759B-5FC8-03F79FF54D95}"/>
              </a:ext>
            </a:extLst>
          </p:cNvPr>
          <p:cNvSpPr/>
          <p:nvPr/>
        </p:nvSpPr>
        <p:spPr>
          <a:xfrm>
            <a:off x="4781550" y="1802830"/>
            <a:ext cx="3030752" cy="386862"/>
          </a:xfrm>
          <a:prstGeom prst="roundRect">
            <a:avLst/>
          </a:prstGeom>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a-IR" sz="2000" dirty="0">
                <a:cs typeface="B Koodak" panose="00000700000000000000" pitchFamily="2" charset="-78"/>
              </a:rPr>
              <a:t>درصد مثبت شدن:    6.6 درصد</a:t>
            </a:r>
          </a:p>
        </p:txBody>
      </p:sp>
    </p:spTree>
    <p:extLst>
      <p:ext uri="{BB962C8B-B14F-4D97-AF65-F5344CB8AC3E}">
        <p14:creationId xmlns:p14="http://schemas.microsoft.com/office/powerpoint/2010/main" val="392301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rPr>
              <a:t>اپیدمیولوژی آنفلوانزا در جهان</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algn="r" rtl="1"/>
            <a:r>
              <a:rPr lang="fa-IR" dirty="0"/>
              <a:t>شناسایی انفلوانزا در سطح جهانی پایین است و بیشترین شناسایی مربوط به مناطق گرمسیری است </a:t>
            </a:r>
          </a:p>
          <a:p>
            <a:pPr algn="r" rtl="1"/>
            <a:r>
              <a:rPr lang="fa-IR" dirty="0"/>
              <a:t>بیشترین فعالیت در منطقه نیمکره شمالی و شرق و غرب آسیاست</a:t>
            </a:r>
          </a:p>
          <a:p>
            <a:pPr algn="r" rtl="1"/>
            <a:r>
              <a:rPr lang="fa-IR" dirty="0"/>
              <a:t>در آفریقای جنوبی پایین تر ازآستانه فصلی باقیمانده است و کلیه ساب تایپهای انفلوانزای فصلی در چرخش می باشند </a:t>
            </a:r>
          </a:p>
          <a:p>
            <a:pPr algn="r" rtl="1"/>
            <a:r>
              <a:rPr lang="fa-IR" dirty="0"/>
              <a:t>در مناطق معتدل و گرمسیری  آمریکای جنوبی فعالیت انفلوانزا پایین است و انفلوانزای </a:t>
            </a:r>
            <a:r>
              <a:rPr lang="en-US" dirty="0"/>
              <a:t>B </a:t>
            </a:r>
            <a:r>
              <a:rPr lang="fa-IR" dirty="0"/>
              <a:t> غالب است </a:t>
            </a:r>
          </a:p>
          <a:p>
            <a:pPr algn="r" rtl="1"/>
            <a:r>
              <a:rPr lang="fa-IR" dirty="0"/>
              <a:t> در جنوب آسیا فعالیت انفلوانزا افزایش یافته است </a:t>
            </a:r>
          </a:p>
          <a:p>
            <a:pPr algn="r" rtl="1"/>
            <a:r>
              <a:rPr lang="fa-IR" dirty="0"/>
              <a:t>در آسیای جنوب شرقی بطور کلی فعالیت انفلوانزا کاهش یافته است  و ویروس </a:t>
            </a:r>
            <a:r>
              <a:rPr lang="en-US" dirty="0"/>
              <a:t>A(H1N1) </a:t>
            </a:r>
            <a:r>
              <a:rPr lang="fa-IR" dirty="0"/>
              <a:t> پیش غالب بوده و </a:t>
            </a:r>
            <a:r>
              <a:rPr lang="en-US" dirty="0"/>
              <a:t>A(H3N2)</a:t>
            </a:r>
            <a:r>
              <a:rPr lang="fa-IR" dirty="0"/>
              <a:t> نیز گزارش شده است </a:t>
            </a:r>
          </a:p>
          <a:p>
            <a:pPr algn="r" rtl="1"/>
            <a:endParaRPr lang="en-US" dirty="0"/>
          </a:p>
        </p:txBody>
      </p:sp>
    </p:spTree>
    <p:extLst>
      <p:ext uri="{BB962C8B-B14F-4D97-AF65-F5344CB8AC3E}">
        <p14:creationId xmlns:p14="http://schemas.microsoft.com/office/powerpoint/2010/main" val="4072023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157"/>
          </a:xfrm>
        </p:spPr>
        <p:txBody>
          <a:bodyPr/>
          <a:lstStyle/>
          <a:p>
            <a:pPr algn="ctr"/>
            <a:r>
              <a:rPr lang="fa-IR" sz="1800" dirty="0">
                <a:solidFill>
                  <a:prstClr val="black"/>
                </a:solidFill>
                <a:cs typeface="B Titr" panose="00000700000000000000" pitchFamily="2" charset="-78"/>
              </a:rPr>
              <a:t>نمودار روند فراوانی </a:t>
            </a:r>
            <a:r>
              <a:rPr lang="fa-IR" sz="1800" dirty="0">
                <a:solidFill>
                  <a:srgbClr val="0070C0"/>
                </a:solidFill>
                <a:cs typeface="B Titr" panose="00000700000000000000" pitchFamily="2" charset="-78"/>
              </a:rPr>
              <a:t>کل</a:t>
            </a:r>
            <a:r>
              <a:rPr lang="fa-IR" sz="1800" dirty="0">
                <a:solidFill>
                  <a:prstClr val="black"/>
                </a:solidFill>
                <a:cs typeface="B Titr" panose="00000700000000000000" pitchFamily="2" charset="-78"/>
              </a:rPr>
              <a:t> </a:t>
            </a:r>
            <a:r>
              <a:rPr lang="fa-IR" sz="1800" dirty="0">
                <a:solidFill>
                  <a:srgbClr val="0070C0"/>
                </a:solidFill>
                <a:cs typeface="B Titr" panose="00000700000000000000" pitchFamily="2" charset="-78"/>
              </a:rPr>
              <a:t>موارد بستری (قطعی و مشکوک) </a:t>
            </a:r>
            <a:r>
              <a:rPr lang="fa-IR" sz="1800" dirty="0">
                <a:solidFill>
                  <a:srgbClr val="FF0000"/>
                </a:solidFill>
                <a:cs typeface="B Titr" panose="00000700000000000000" pitchFamily="2" charset="-78"/>
              </a:rPr>
              <a:t>و بستری </a:t>
            </a:r>
            <a:r>
              <a:rPr lang="fa-IR" sz="1800" dirty="0" err="1">
                <a:solidFill>
                  <a:srgbClr val="FF0000"/>
                </a:solidFill>
                <a:cs typeface="B Titr" panose="00000700000000000000" pitchFamily="2" charset="-78"/>
              </a:rPr>
              <a:t>کووید</a:t>
            </a:r>
            <a:r>
              <a:rPr lang="fa-IR" sz="1800" dirty="0">
                <a:solidFill>
                  <a:srgbClr val="FF0000"/>
                </a:solidFill>
                <a:cs typeface="B Titr" panose="00000700000000000000" pitchFamily="2" charset="-78"/>
              </a:rPr>
              <a:t> قطعی </a:t>
            </a:r>
            <a:r>
              <a:rPr lang="fa-IR" sz="1800" dirty="0">
                <a:solidFill>
                  <a:srgbClr val="00B050"/>
                </a:solidFill>
                <a:cs typeface="B Titr" panose="00000700000000000000" pitchFamily="2" charset="-78"/>
              </a:rPr>
              <a:t>دراستان هرمزگان </a:t>
            </a:r>
            <a:r>
              <a:rPr lang="fa-IR" sz="1800" dirty="0">
                <a:solidFill>
                  <a:prstClr val="black"/>
                </a:solidFill>
                <a:cs typeface="B Titr" panose="00000700000000000000" pitchFamily="2" charset="-78"/>
              </a:rPr>
              <a:t>برحسب زمانبدی هفتگی</a:t>
            </a:r>
            <a:endParaRPr lang="fa-IR" dirty="0"/>
          </a:p>
        </p:txBody>
      </p:sp>
      <p:graphicFrame>
        <p:nvGraphicFramePr>
          <p:cNvPr id="6" name="Content Placeholder 5"/>
          <p:cNvGraphicFramePr>
            <a:graphicFrameLocks noGrp="1"/>
          </p:cNvGraphicFramePr>
          <p:nvPr>
            <p:ph idx="1"/>
          </p:nvPr>
        </p:nvGraphicFramePr>
        <p:xfrm>
          <a:off x="273051" y="1093788"/>
          <a:ext cx="11491057" cy="559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6775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39620"/>
            <a:ext cx="10515600" cy="699400"/>
          </a:xfrm>
        </p:spPr>
        <p:txBody>
          <a:bodyPr/>
          <a:lstStyle/>
          <a:p>
            <a:pPr algn="ctr" rtl="1"/>
            <a:r>
              <a:rPr lang="fa-IR" sz="1800" dirty="0">
                <a:solidFill>
                  <a:prstClr val="black"/>
                </a:solidFill>
                <a:cs typeface="B Titr" panose="00000700000000000000" pitchFamily="2" charset="-78"/>
              </a:rPr>
              <a:t>نمودارفراوانی موارد </a:t>
            </a:r>
            <a:r>
              <a:rPr lang="fa-IR" sz="1800" dirty="0">
                <a:solidFill>
                  <a:srgbClr val="FF0000"/>
                </a:solidFill>
                <a:cs typeface="B Titr" panose="00000700000000000000" pitchFamily="2" charset="-78"/>
              </a:rPr>
              <a:t>فوت  به علت </a:t>
            </a:r>
            <a:r>
              <a:rPr lang="en-GB" sz="2800" b="1" dirty="0">
                <a:solidFill>
                  <a:srgbClr val="FF0000"/>
                </a:solidFill>
                <a:cs typeface="B Titr" panose="00000700000000000000" pitchFamily="2" charset="-78"/>
              </a:rPr>
              <a:t>covid-19</a:t>
            </a:r>
            <a:r>
              <a:rPr lang="fa-IR" sz="1800" dirty="0">
                <a:solidFill>
                  <a:srgbClr val="FF0000"/>
                </a:solidFill>
                <a:cs typeface="B Titr" panose="00000700000000000000" pitchFamily="2" charset="-78"/>
              </a:rPr>
              <a:t> </a:t>
            </a:r>
            <a:r>
              <a:rPr lang="fa-IR" sz="1800" dirty="0">
                <a:solidFill>
                  <a:prstClr val="black"/>
                </a:solidFill>
                <a:cs typeface="B Titr" panose="00000700000000000000" pitchFamily="2" charset="-78"/>
              </a:rPr>
              <a:t>در </a:t>
            </a:r>
            <a:r>
              <a:rPr lang="fa-IR" sz="1800" dirty="0">
                <a:solidFill>
                  <a:prstClr val="black">
                    <a:lumMod val="95000"/>
                    <a:lumOff val="5000"/>
                  </a:prstClr>
                </a:solidFill>
                <a:cs typeface="B Titr" panose="00000700000000000000" pitchFamily="2" charset="-78"/>
              </a:rPr>
              <a:t>استان هرمزگان </a:t>
            </a:r>
            <a:r>
              <a:rPr lang="fa-IR" sz="1800" dirty="0">
                <a:solidFill>
                  <a:prstClr val="black"/>
                </a:solidFill>
                <a:cs typeface="B Titr" panose="00000700000000000000" pitchFamily="2" charset="-78"/>
              </a:rPr>
              <a:t>برحسب زمانبدی هفتگی(</a:t>
            </a:r>
            <a:r>
              <a:rPr lang="fa-IR" sz="1800" dirty="0">
                <a:solidFill>
                  <a:srgbClr val="FF0000"/>
                </a:solidFill>
                <a:cs typeface="B Titr" panose="00000700000000000000" pitchFamily="2" charset="-78"/>
              </a:rPr>
              <a:t>30 نفر</a:t>
            </a:r>
            <a:r>
              <a:rPr lang="fa-IR" sz="1800" dirty="0">
                <a:solidFill>
                  <a:prstClr val="black"/>
                </a:solidFill>
                <a:cs typeface="B Titr" panose="00000700000000000000" pitchFamily="2" charset="-78"/>
              </a:rPr>
              <a:t>)</a:t>
            </a:r>
            <a:endParaRPr lang="fa-IR" dirty="0"/>
          </a:p>
        </p:txBody>
      </p:sp>
      <p:graphicFrame>
        <p:nvGraphicFramePr>
          <p:cNvPr id="7" name="Content Placeholder 6"/>
          <p:cNvGraphicFramePr>
            <a:graphicFrameLocks noGrp="1"/>
          </p:cNvGraphicFramePr>
          <p:nvPr>
            <p:ph idx="1"/>
          </p:nvPr>
        </p:nvGraphicFramePr>
        <p:xfrm>
          <a:off x="257175" y="939020"/>
          <a:ext cx="11620500" cy="5461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0" y="6176963"/>
            <a:ext cx="12192002" cy="681037"/>
          </a:xfrm>
          <a:prstGeom prst="rect">
            <a:avLst/>
          </a:prstGeom>
        </p:spPr>
        <p:txBody>
          <a:bodyPr vert="horz" lIns="91440" tIns="45720" rIns="91440" bIns="45720" rtlCol="0" anchor="ctr">
            <a:normAutofit fontScale="75000" lnSpcReduction="20000"/>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ts val="1000"/>
              </a:spcBef>
              <a:spcAft>
                <a:spcPts val="0"/>
              </a:spcAft>
              <a:buClrTx/>
              <a:buSzTx/>
              <a:buFontTx/>
              <a:buNone/>
              <a:tabLst/>
              <a:defRPr/>
            </a:pPr>
            <a:br>
              <a:rPr kumimoji="0" lang="fa-IR" sz="2000" b="0" i="0" u="none" strike="noStrike" kern="1200" cap="none" spc="0" normalizeH="0" baseline="0" noProof="0" dirty="0">
                <a:ln>
                  <a:noFill/>
                </a:ln>
                <a:solidFill>
                  <a:prstClr val="black"/>
                </a:solidFill>
                <a:effectLst/>
                <a:uLnTx/>
                <a:uFillTx/>
                <a:latin typeface="Calibri Light" panose="020F0302020204030204"/>
                <a:ea typeface="+mj-ea"/>
                <a:cs typeface="B Titr" panose="00000700000000000000" pitchFamily="2" charset="-78"/>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775719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a:ln>
            <a:noFill/>
          </a:ln>
          <a:effectLst>
            <a:softEdge rad="112500"/>
          </a:effectLst>
        </p:spPr>
      </p:pic>
      <p:sp>
        <p:nvSpPr>
          <p:cNvPr id="6" name="TextBox 5"/>
          <p:cNvSpPr txBox="1"/>
          <p:nvPr/>
        </p:nvSpPr>
        <p:spPr>
          <a:xfrm>
            <a:off x="2870597" y="3209192"/>
            <a:ext cx="6450805" cy="1200329"/>
          </a:xfrm>
          <a:prstGeom prst="rect">
            <a:avLst/>
          </a:prstGeom>
          <a:noFill/>
        </p:spPr>
        <p:txBody>
          <a:bodyPr wrap="none" rtlCol="0">
            <a:spAutoFit/>
          </a:bodyPr>
          <a:lstStyle/>
          <a:p>
            <a:r>
              <a:rPr lang="fa-IR" sz="7200" dirty="0">
                <a:solidFill>
                  <a:schemeClr val="bg1"/>
                </a:solidFill>
                <a:cs typeface="B Titr" panose="00000700000000000000" pitchFamily="2" charset="-78"/>
              </a:rPr>
              <a:t>با تشکر از توجه شما</a:t>
            </a:r>
            <a:endParaRPr lang="en-US" sz="7200" dirty="0">
              <a:solidFill>
                <a:schemeClr val="bg1"/>
              </a:solidFill>
              <a:cs typeface="B Titr" panose="00000700000000000000" pitchFamily="2" charset="-78"/>
            </a:endParaRPr>
          </a:p>
        </p:txBody>
      </p:sp>
    </p:spTree>
    <p:extLst>
      <p:ext uri="{BB962C8B-B14F-4D97-AF65-F5344CB8AC3E}">
        <p14:creationId xmlns:p14="http://schemas.microsoft.com/office/powerpoint/2010/main" val="259211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8D0256-C258-A1D8-0ECC-CFA6B6CC4DE4}"/>
              </a:ext>
            </a:extLst>
          </p:cNvPr>
          <p:cNvPicPr>
            <a:picLocks noGrp="1" noChangeAspect="1"/>
          </p:cNvPicPr>
          <p:nvPr>
            <p:ph idx="1"/>
          </p:nvPr>
        </p:nvPicPr>
        <p:blipFill>
          <a:blip r:embed="rId2"/>
          <a:stretch>
            <a:fillRect/>
          </a:stretch>
        </p:blipFill>
        <p:spPr>
          <a:xfrm>
            <a:off x="159327" y="796636"/>
            <a:ext cx="11878125" cy="5294932"/>
          </a:xfrm>
        </p:spPr>
      </p:pic>
    </p:spTree>
    <p:extLst>
      <p:ext uri="{BB962C8B-B14F-4D97-AF65-F5344CB8AC3E}">
        <p14:creationId xmlns:p14="http://schemas.microsoft.com/office/powerpoint/2010/main" val="159560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7184" y="914400"/>
            <a:ext cx="11457632" cy="4638906"/>
          </a:xfrm>
          <a:prstGeom prst="rect">
            <a:avLst/>
          </a:prstGeom>
        </p:spPr>
      </p:pic>
      <p:sp>
        <p:nvSpPr>
          <p:cNvPr id="5" name="Up Arrow 4"/>
          <p:cNvSpPr/>
          <p:nvPr/>
        </p:nvSpPr>
        <p:spPr>
          <a:xfrm>
            <a:off x="1750741" y="5140712"/>
            <a:ext cx="234176" cy="85864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1581426" y="5999356"/>
            <a:ext cx="572806" cy="369332"/>
          </a:xfrm>
          <a:prstGeom prst="rect">
            <a:avLst/>
          </a:prstGeom>
          <a:noFill/>
        </p:spPr>
        <p:txBody>
          <a:bodyPr wrap="square" rtlCol="0">
            <a:spAutoFit/>
          </a:bodyPr>
          <a:lstStyle/>
          <a:p>
            <a:r>
              <a:rPr lang="en-US" dirty="0"/>
              <a:t>Oct.</a:t>
            </a:r>
          </a:p>
        </p:txBody>
      </p:sp>
      <p:sp>
        <p:nvSpPr>
          <p:cNvPr id="7" name="Up Arrow 6"/>
          <p:cNvSpPr/>
          <p:nvPr/>
        </p:nvSpPr>
        <p:spPr>
          <a:xfrm>
            <a:off x="2331401" y="5142637"/>
            <a:ext cx="234176" cy="85864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2162086" y="6001281"/>
            <a:ext cx="572806" cy="369332"/>
          </a:xfrm>
          <a:prstGeom prst="rect">
            <a:avLst/>
          </a:prstGeom>
          <a:noFill/>
        </p:spPr>
        <p:txBody>
          <a:bodyPr wrap="square" rtlCol="0">
            <a:spAutoFit/>
          </a:bodyPr>
          <a:lstStyle/>
          <a:p>
            <a:r>
              <a:rPr lang="en-US" dirty="0"/>
              <a:t>Apr.</a:t>
            </a:r>
          </a:p>
        </p:txBody>
      </p:sp>
      <p:sp>
        <p:nvSpPr>
          <p:cNvPr id="9" name="Up Arrow 8"/>
          <p:cNvSpPr/>
          <p:nvPr/>
        </p:nvSpPr>
        <p:spPr>
          <a:xfrm>
            <a:off x="9114169" y="5038975"/>
            <a:ext cx="234176" cy="85864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8944854" y="5897619"/>
            <a:ext cx="572806" cy="369332"/>
          </a:xfrm>
          <a:prstGeom prst="rect">
            <a:avLst/>
          </a:prstGeom>
          <a:noFill/>
        </p:spPr>
        <p:txBody>
          <a:bodyPr wrap="square" rtlCol="0">
            <a:spAutoFit/>
          </a:bodyPr>
          <a:lstStyle/>
          <a:p>
            <a:r>
              <a:rPr lang="en-US" dirty="0"/>
              <a:t>Oct.</a:t>
            </a:r>
          </a:p>
        </p:txBody>
      </p:sp>
      <p:sp>
        <p:nvSpPr>
          <p:cNvPr id="11" name="Up Arrow 10"/>
          <p:cNvSpPr/>
          <p:nvPr/>
        </p:nvSpPr>
        <p:spPr>
          <a:xfrm>
            <a:off x="9577741" y="5038975"/>
            <a:ext cx="234176" cy="85864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9408426" y="5897619"/>
            <a:ext cx="572806" cy="369332"/>
          </a:xfrm>
          <a:prstGeom prst="rect">
            <a:avLst/>
          </a:prstGeom>
          <a:noFill/>
        </p:spPr>
        <p:txBody>
          <a:bodyPr wrap="square" rtlCol="0">
            <a:spAutoFit/>
          </a:bodyPr>
          <a:lstStyle/>
          <a:p>
            <a:r>
              <a:rPr lang="en-US" dirty="0"/>
              <a:t>Apr.</a:t>
            </a:r>
          </a:p>
        </p:txBody>
      </p:sp>
      <p:sp>
        <p:nvSpPr>
          <p:cNvPr id="15" name="TextBox 14"/>
          <p:cNvSpPr txBox="1"/>
          <p:nvPr/>
        </p:nvSpPr>
        <p:spPr>
          <a:xfrm>
            <a:off x="3323863" y="213539"/>
            <a:ext cx="5544273" cy="461665"/>
          </a:xfrm>
          <a:prstGeom prst="rect">
            <a:avLst/>
          </a:prstGeom>
          <a:noFill/>
        </p:spPr>
        <p:txBody>
          <a:bodyPr wrap="square" rtlCol="0">
            <a:spAutoFit/>
          </a:bodyPr>
          <a:lstStyle/>
          <a:p>
            <a:pPr algn="ctr" rtl="1"/>
            <a:r>
              <a:rPr lang="fa-IR" sz="2400" dirty="0">
                <a:cs typeface="B Zar" panose="00000400000000000000" pitchFamily="2" charset="-78"/>
              </a:rPr>
              <a:t>الگوی ده ساله ی بروز بیماری آنفلوآنزا در نیمکره ی شمالی</a:t>
            </a:r>
            <a:endParaRPr lang="en-US" sz="2400" dirty="0">
              <a:cs typeface="B Zar" panose="00000400000000000000" pitchFamily="2" charset="-78"/>
            </a:endParaRPr>
          </a:p>
        </p:txBody>
      </p:sp>
    </p:spTree>
    <p:extLst>
      <p:ext uri="{BB962C8B-B14F-4D97-AF65-F5344CB8AC3E}">
        <p14:creationId xmlns:p14="http://schemas.microsoft.com/office/powerpoint/2010/main" val="309771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2890" y="851371"/>
            <a:ext cx="10023676" cy="5155257"/>
          </a:xfrm>
          <a:prstGeom prst="rect">
            <a:avLst/>
          </a:prstGeom>
          <a:noFill/>
        </p:spPr>
        <p:txBody>
          <a:bodyPr wrap="square" rtlCol="0">
            <a:spAutoFit/>
          </a:bodyPr>
          <a:lstStyle/>
          <a:p>
            <a:pPr algn="r" rtl="1">
              <a:lnSpc>
                <a:spcPct val="200000"/>
              </a:lnSpc>
            </a:pPr>
            <a:r>
              <a:rPr lang="fa-IR" sz="2800" dirty="0">
                <a:cs typeface="B Zar" panose="00000400000000000000" pitchFamily="2" charset="-78"/>
              </a:rPr>
              <a:t>الگوی چندین ساله ی بروز سالانه ی آنفلوآنزا در نیم کره ی شمالی به این گونه بود که به طور معمول در حدود ماه اکتبر هر سال موارد افزایش پیدا می کرد و در آپریل سال بعد پایان می یافت اما پس از همه گیری کوید 19 این روند در سال 2021 و 2022 متفاوت خود را نشان داد به نحوی که </a:t>
            </a:r>
            <a:r>
              <a:rPr lang="fa-IR" sz="2800" u="sng" dirty="0">
                <a:cs typeface="B Zar" panose="00000400000000000000" pitchFamily="2" charset="-78"/>
              </a:rPr>
              <a:t>در انتهای سال 2020 و ابتدای سال 2021 هیچ افزایشی از بیماری گزارش نشده </a:t>
            </a:r>
            <a:r>
              <a:rPr lang="fa-IR" sz="2800" dirty="0">
                <a:cs typeface="B Zar" panose="00000400000000000000" pitchFamily="2" charset="-78"/>
              </a:rPr>
              <a:t>است ولی از حدود سپتامبر سال 2021 روند موارد افزایشی بود و در آپریل سال 2022 به اوج خود رسید و در ادامه به موج سالانه ی بعدی که از اکتبر 2022 شروع می شد پیوست.</a:t>
            </a:r>
            <a:endParaRPr lang="en-US" sz="2800" dirty="0">
              <a:cs typeface="B Zar" panose="00000400000000000000" pitchFamily="2" charset="-78"/>
            </a:endParaRPr>
          </a:p>
        </p:txBody>
      </p:sp>
    </p:spTree>
    <p:extLst>
      <p:ext uri="{BB962C8B-B14F-4D97-AF65-F5344CB8AC3E}">
        <p14:creationId xmlns:p14="http://schemas.microsoft.com/office/powerpoint/2010/main" val="304131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666" y="798652"/>
            <a:ext cx="11470511" cy="4421529"/>
          </a:xfrm>
          <a:prstGeom prst="rect">
            <a:avLst/>
          </a:prstGeom>
        </p:spPr>
      </p:pic>
      <p:sp>
        <p:nvSpPr>
          <p:cNvPr id="5" name="TextBox 4"/>
          <p:cNvSpPr txBox="1"/>
          <p:nvPr/>
        </p:nvSpPr>
        <p:spPr>
          <a:xfrm>
            <a:off x="335666" y="5752618"/>
            <a:ext cx="11470511" cy="707886"/>
          </a:xfrm>
          <a:prstGeom prst="rect">
            <a:avLst/>
          </a:prstGeom>
          <a:noFill/>
        </p:spPr>
        <p:txBody>
          <a:bodyPr wrap="square" rtlCol="0">
            <a:spAutoFit/>
          </a:bodyPr>
          <a:lstStyle/>
          <a:p>
            <a:pPr algn="r" rtl="1"/>
            <a:r>
              <a:rPr lang="fa-IR" sz="2000" dirty="0">
                <a:cs typeface="B Zar" panose="00000400000000000000" pitchFamily="2" charset="-78"/>
              </a:rPr>
              <a:t>در حالت معمول افزایش درصد مثبت تست آنفلوآنزا نشان از شروع یک موج جدید آنفلوآنزا است ، از اینرو افزایش درصد موارد در اکتبر2023 نشان دهنده ی شروع موج جدیدی از بیماری در نیمکره ی شمالی است.</a:t>
            </a:r>
            <a:endParaRPr lang="en-US" sz="2000" dirty="0">
              <a:cs typeface="B Zar" panose="00000400000000000000" pitchFamily="2" charset="-78"/>
            </a:endParaRPr>
          </a:p>
        </p:txBody>
      </p:sp>
      <p:sp>
        <p:nvSpPr>
          <p:cNvPr id="6" name="TextBox 5"/>
          <p:cNvSpPr txBox="1"/>
          <p:nvPr/>
        </p:nvSpPr>
        <p:spPr>
          <a:xfrm>
            <a:off x="804440" y="266215"/>
            <a:ext cx="10532962" cy="461665"/>
          </a:xfrm>
          <a:prstGeom prst="rect">
            <a:avLst/>
          </a:prstGeom>
          <a:noFill/>
        </p:spPr>
        <p:txBody>
          <a:bodyPr wrap="square" rtlCol="0">
            <a:spAutoFit/>
          </a:bodyPr>
          <a:lstStyle/>
          <a:p>
            <a:pPr algn="ctr" rtl="1"/>
            <a:r>
              <a:rPr lang="fa-IR" sz="2400" dirty="0">
                <a:cs typeface="B Zar" panose="00000400000000000000" pitchFamily="2" charset="-78"/>
              </a:rPr>
              <a:t>برو ز انواع آنفلوآنزا در نیمکره ی شمالی از ابتدای سال 2022</a:t>
            </a:r>
            <a:endParaRPr lang="en-US" sz="2400" dirty="0">
              <a:cs typeface="B Zar" panose="00000400000000000000" pitchFamily="2" charset="-78"/>
            </a:endParaRPr>
          </a:p>
        </p:txBody>
      </p:sp>
    </p:spTree>
    <p:extLst>
      <p:ext uri="{BB962C8B-B14F-4D97-AF65-F5344CB8AC3E}">
        <p14:creationId xmlns:p14="http://schemas.microsoft.com/office/powerpoint/2010/main" val="377430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147" y="972274"/>
            <a:ext cx="11628299" cy="4277508"/>
          </a:xfrm>
          <a:prstGeom prst="rect">
            <a:avLst/>
          </a:prstGeom>
        </p:spPr>
      </p:pic>
      <p:sp>
        <p:nvSpPr>
          <p:cNvPr id="5" name="TextBox 4"/>
          <p:cNvSpPr txBox="1"/>
          <p:nvPr/>
        </p:nvSpPr>
        <p:spPr>
          <a:xfrm>
            <a:off x="328148" y="5602147"/>
            <a:ext cx="11628298" cy="830997"/>
          </a:xfrm>
          <a:prstGeom prst="rect">
            <a:avLst/>
          </a:prstGeom>
          <a:noFill/>
        </p:spPr>
        <p:txBody>
          <a:bodyPr wrap="square" rtlCol="0">
            <a:spAutoFit/>
          </a:bodyPr>
          <a:lstStyle/>
          <a:p>
            <a:pPr algn="r" rtl="1"/>
            <a:r>
              <a:rPr lang="fa-IR" sz="2400" dirty="0">
                <a:cs typeface="B Zar" panose="00000400000000000000" pitchFamily="2" charset="-78"/>
              </a:rPr>
              <a:t>افزایش بروز آنفلوآنزای نوع </a:t>
            </a:r>
            <a:r>
              <a:rPr lang="en-US" sz="2400" dirty="0">
                <a:cs typeface="B Zar" panose="00000400000000000000" pitchFamily="2" charset="-78"/>
              </a:rPr>
              <a:t>B</a:t>
            </a:r>
            <a:r>
              <a:rPr lang="fa-IR" sz="2400" dirty="0">
                <a:cs typeface="B Zar" panose="00000400000000000000" pitchFamily="2" charset="-78"/>
              </a:rPr>
              <a:t> معمولا" همراه با موارد آنفلوآنزای نوع </a:t>
            </a:r>
            <a:r>
              <a:rPr lang="en-US" sz="2400" dirty="0">
                <a:cs typeface="B Zar" panose="00000400000000000000" pitchFamily="2" charset="-78"/>
              </a:rPr>
              <a:t>A</a:t>
            </a:r>
            <a:r>
              <a:rPr lang="fa-IR" sz="2400" dirty="0">
                <a:cs typeface="B Zar" panose="00000400000000000000" pitchFamily="2" charset="-78"/>
              </a:rPr>
              <a:t> شروع می شود ولی اوج بروزنوع </a:t>
            </a:r>
            <a:r>
              <a:rPr lang="en-US" sz="2400" dirty="0">
                <a:cs typeface="B Zar" panose="00000400000000000000" pitchFamily="2" charset="-78"/>
              </a:rPr>
              <a:t>B</a:t>
            </a:r>
            <a:r>
              <a:rPr lang="fa-IR" sz="2400" dirty="0">
                <a:cs typeface="B Zar" panose="00000400000000000000" pitchFamily="2" charset="-78"/>
              </a:rPr>
              <a:t> پس از</a:t>
            </a:r>
            <a:r>
              <a:rPr lang="en-US" sz="2400" dirty="0">
                <a:cs typeface="B Zar" panose="00000400000000000000" pitchFamily="2" charset="-78"/>
              </a:rPr>
              <a:t> </a:t>
            </a:r>
            <a:r>
              <a:rPr lang="fa-IR" sz="2400" dirty="0">
                <a:cs typeface="B Zar" panose="00000400000000000000" pitchFamily="2" charset="-78"/>
              </a:rPr>
              <a:t>کاهش نوع </a:t>
            </a:r>
            <a:r>
              <a:rPr lang="en-US" sz="2400" dirty="0">
                <a:cs typeface="B Zar" panose="00000400000000000000" pitchFamily="2" charset="-78"/>
              </a:rPr>
              <a:t>A </a:t>
            </a:r>
            <a:r>
              <a:rPr lang="fa-IR" sz="2400" dirty="0">
                <a:cs typeface="B Zar" panose="00000400000000000000" pitchFamily="2" charset="-78"/>
              </a:rPr>
              <a:t>اتفاق می افتد. </a:t>
            </a:r>
            <a:endParaRPr lang="en-US" sz="2400" dirty="0">
              <a:cs typeface="B Zar" panose="00000400000000000000" pitchFamily="2" charset="-78"/>
            </a:endParaRPr>
          </a:p>
        </p:txBody>
      </p:sp>
      <p:sp>
        <p:nvSpPr>
          <p:cNvPr id="6" name="TextBox 5"/>
          <p:cNvSpPr txBox="1"/>
          <p:nvPr/>
        </p:nvSpPr>
        <p:spPr>
          <a:xfrm>
            <a:off x="2152891" y="254643"/>
            <a:ext cx="7801337" cy="369332"/>
          </a:xfrm>
          <a:prstGeom prst="rect">
            <a:avLst/>
          </a:prstGeom>
          <a:noFill/>
        </p:spPr>
        <p:txBody>
          <a:bodyPr wrap="square" rtlCol="0">
            <a:spAutoFit/>
          </a:bodyPr>
          <a:lstStyle/>
          <a:p>
            <a:pPr algn="ctr" rtl="1"/>
            <a:r>
              <a:rPr lang="fa-IR" dirty="0"/>
              <a:t>بروز آنفلوآنزای نوع </a:t>
            </a:r>
            <a:r>
              <a:rPr lang="en-US" dirty="0"/>
              <a:t>B </a:t>
            </a:r>
            <a:r>
              <a:rPr lang="fa-IR" dirty="0"/>
              <a:t> از ابتدای سال 2022 تا کنون در نیمکره ی شمالی</a:t>
            </a:r>
            <a:endParaRPr lang="en-US" dirty="0"/>
          </a:p>
        </p:txBody>
      </p:sp>
    </p:spTree>
    <p:extLst>
      <p:ext uri="{BB962C8B-B14F-4D97-AF65-F5344CB8AC3E}">
        <p14:creationId xmlns:p14="http://schemas.microsoft.com/office/powerpoint/2010/main" val="170500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486</TotalTime>
  <Words>1896</Words>
  <Application>Microsoft Office PowerPoint</Application>
  <PresentationFormat>Widescreen</PresentationFormat>
  <Paragraphs>129</Paragraphs>
  <Slides>42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Angsana New</vt:lpstr>
      <vt:lpstr>Arial</vt:lpstr>
      <vt:lpstr>Calibri</vt:lpstr>
      <vt:lpstr>Calibri Light</vt:lpstr>
      <vt:lpstr>IPT Nazanin</vt:lpstr>
      <vt:lpstr>Times New Roman</vt:lpstr>
      <vt:lpstr>TimesNewRomanPSMT</vt:lpstr>
      <vt:lpstr>Office Theme</vt:lpstr>
      <vt:lpstr>PowerPoint Presentation</vt:lpstr>
      <vt:lpstr>اپیدمیولوژی آنفلوانزا</vt:lpstr>
      <vt:lpstr>PowerPoint Presentation</vt:lpstr>
      <vt:lpstr>اپیدمیولوژی آنفلوانزا در جهان</vt:lpstr>
      <vt:lpstr>PowerPoint Presentation</vt:lpstr>
      <vt:lpstr>PowerPoint Presentation</vt:lpstr>
      <vt:lpstr>PowerPoint Presentation</vt:lpstr>
      <vt:lpstr>PowerPoint Presentation</vt:lpstr>
      <vt:lpstr>PowerPoint Presentation</vt:lpstr>
      <vt:lpstr>گزارش آزمایشگاهی وضعیت آنفلوانزا در جهان</vt:lpstr>
      <vt:lpstr>PowerPoint Presentation</vt:lpstr>
      <vt:lpstr>Influenza Transmission Zones</vt:lpstr>
      <vt:lpstr>PowerPoint Presentation</vt:lpstr>
      <vt:lpstr>PowerPoint Presentation</vt:lpstr>
      <vt:lpstr>PowerPoint Presentation</vt:lpstr>
      <vt:lpstr>PowerPoint Presentation</vt:lpstr>
      <vt:lpstr>PowerPoint Presentation</vt:lpstr>
      <vt:lpstr>اپیدمیولوژی آنفلوانزا در ایران</vt:lpstr>
      <vt:lpstr>PowerPoint Presentation</vt:lpstr>
      <vt:lpstr>اپیدمیولوژی کووید19</vt:lpstr>
      <vt:lpstr>PowerPoint Presentation</vt:lpstr>
      <vt:lpstr>PowerPoint Presentation</vt:lpstr>
      <vt:lpstr>گزارش آزمایشگاهی وضعیت کووید</vt:lpstr>
      <vt:lpstr>PowerPoint Presentation</vt:lpstr>
      <vt:lpstr> COVID-19 cases reported by WHO Region, and global deaths by 28-day intervals, as of 24 September 2023 </vt:lpstr>
      <vt:lpstr>. COVID-19 cases reported by WHO Region, and global deaths by 28-day intervals,  13 March to 24 September 2023</vt:lpstr>
      <vt:lpstr>PowerPoint Presentation</vt:lpstr>
      <vt:lpstr>آخرین وضعیت کووید درایران</vt:lpstr>
      <vt:lpstr>میزان بستری در صدهزار نفر در استان های کشور در هفته 194 پاندمی منتهی به 15 آبان ماه 1402</vt:lpstr>
      <vt:lpstr>PowerPoint Presentation</vt:lpstr>
      <vt:lpstr>PowerPoint Presentation</vt:lpstr>
      <vt:lpstr>PowerPoint Presentation</vt:lpstr>
      <vt:lpstr>PowerPoint Presentation</vt:lpstr>
      <vt:lpstr>گزارش آزمایشگاهی وضعیت آنفلوانزا در استان هرمزگان</vt:lpstr>
      <vt:lpstr>وضعیت مراجعه کنندگان به  پزشکان  مراکز بهداشتی درمانی از اول مهرماه</vt:lpstr>
      <vt:lpstr>روند نمونه گیری و کشف موارد آنفلوانزا از بیماران تنفسی بستری  شده</vt:lpstr>
      <vt:lpstr>روند نمونه گیری و کشف موارد آنفلوانزا از بیماران تنفسی سرپایی</vt:lpstr>
      <vt:lpstr>روند نمونه گیری و کشف موارد covid-19 از بیماران تنفسی بستری  شده</vt:lpstr>
      <vt:lpstr>روند نمونه گیری و کشف موارد covid-19 از بیماران تنفسی سرپایی</vt:lpstr>
      <vt:lpstr>نمودار روند فراوانی کل موارد بستری (قطعی و مشکوک) و بستری کووید قطعی دراستان هرمزگان برحسب زمانبدی هفتگی</vt:lpstr>
      <vt:lpstr>نمودارفراوانی موارد فوت  به علت covid-19 در استان هرمزگان برحسب زمانبدی هفتگی(30 نفر)</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Reza Safari</cp:lastModifiedBy>
  <cp:revision>45</cp:revision>
  <dcterms:created xsi:type="dcterms:W3CDTF">2023-11-15T04:03:11Z</dcterms:created>
  <dcterms:modified xsi:type="dcterms:W3CDTF">2023-11-18T22:58:45Z</dcterms:modified>
</cp:coreProperties>
</file>