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94" r:id="rId24"/>
    <p:sldId id="278" r:id="rId25"/>
    <p:sldId id="279" r:id="rId26"/>
    <p:sldId id="280" r:id="rId27"/>
    <p:sldId id="281" r:id="rId28"/>
    <p:sldId id="282" r:id="rId29"/>
    <p:sldId id="283" r:id="rId30"/>
    <p:sldId id="284" r:id="rId31"/>
    <p:sldId id="285" r:id="rId32"/>
    <p:sldId id="286" r:id="rId33"/>
    <p:sldId id="288" r:id="rId34"/>
    <p:sldId id="292" r:id="rId35"/>
    <p:sldId id="291" r:id="rId36"/>
    <p:sldId id="287" r:id="rId3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57A70B7-D8F4-49C4-BE5C-4DE07F869435}" type="datetimeFigureOut">
              <a:rPr lang="fa-IR" smtClean="0"/>
              <a:t>26/03/1445</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441DAEB-4687-4DAA-A7CF-B399F77169BB}" type="slidenum">
              <a:rPr lang="fa-IR" smtClean="0"/>
              <a:t>‹#›</a:t>
            </a:fld>
            <a:endParaRPr lang="fa-IR"/>
          </a:p>
        </p:txBody>
      </p:sp>
    </p:spTree>
    <p:extLst>
      <p:ext uri="{BB962C8B-B14F-4D97-AF65-F5344CB8AC3E}">
        <p14:creationId xmlns:p14="http://schemas.microsoft.com/office/powerpoint/2010/main" val="22634483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F441DAEB-4687-4DAA-A7CF-B399F77169BB}" type="slidenum">
              <a:rPr lang="fa-IR" smtClean="0"/>
              <a:t>1</a:t>
            </a:fld>
            <a:endParaRPr lang="fa-IR"/>
          </a:p>
        </p:txBody>
      </p:sp>
    </p:spTree>
    <p:extLst>
      <p:ext uri="{BB962C8B-B14F-4D97-AF65-F5344CB8AC3E}">
        <p14:creationId xmlns:p14="http://schemas.microsoft.com/office/powerpoint/2010/main" val="1723773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90D64EB-368C-4DDD-8A9A-0390E6D18CA9}" type="datetimeFigureOut">
              <a:rPr lang="fa-IR" smtClean="0"/>
              <a:t>26/03/1445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9E3586D-F393-4AD9-998C-1AD6BDFB3B86}" type="slidenum">
              <a:rPr lang="fa-IR" smtClean="0"/>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0D64EB-368C-4DDD-8A9A-0390E6D18CA9}" type="datetimeFigureOut">
              <a:rPr lang="fa-IR" smtClean="0"/>
              <a:t>26/03/1445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9E3586D-F393-4AD9-998C-1AD6BDFB3B86}"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0D64EB-368C-4DDD-8A9A-0390E6D18CA9}" type="datetimeFigureOut">
              <a:rPr lang="fa-IR" smtClean="0"/>
              <a:t>26/03/1445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9E3586D-F393-4AD9-998C-1AD6BDFB3B86}"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0D64EB-368C-4DDD-8A9A-0390E6D18CA9}" type="datetimeFigureOut">
              <a:rPr lang="fa-IR" smtClean="0"/>
              <a:t>26/03/1445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9E3586D-F393-4AD9-998C-1AD6BDFB3B86}" type="slidenum">
              <a:rPr lang="fa-IR" smtClean="0"/>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0D64EB-368C-4DDD-8A9A-0390E6D18CA9}" type="datetimeFigureOut">
              <a:rPr lang="fa-IR" smtClean="0"/>
              <a:t>26/03/1445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9E3586D-F393-4AD9-998C-1AD6BDFB3B86}" type="slidenum">
              <a:rPr lang="fa-IR" smtClean="0"/>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90D64EB-368C-4DDD-8A9A-0390E6D18CA9}" type="datetimeFigureOut">
              <a:rPr lang="fa-IR" smtClean="0"/>
              <a:t>26/03/1445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9E3586D-F393-4AD9-998C-1AD6BDFB3B86}" type="slidenum">
              <a:rPr lang="fa-IR" smtClean="0"/>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90D64EB-368C-4DDD-8A9A-0390E6D18CA9}" type="datetimeFigureOut">
              <a:rPr lang="fa-IR" smtClean="0"/>
              <a:t>26/03/1445</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39E3586D-F393-4AD9-998C-1AD6BDFB3B86}" type="slidenum">
              <a:rPr lang="fa-IR" smtClean="0"/>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90D64EB-368C-4DDD-8A9A-0390E6D18CA9}" type="datetimeFigureOut">
              <a:rPr lang="fa-IR" smtClean="0"/>
              <a:t>26/03/1445</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39E3586D-F393-4AD9-998C-1AD6BDFB3B86}" type="slidenum">
              <a:rPr lang="fa-IR" smtClean="0"/>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0D64EB-368C-4DDD-8A9A-0390E6D18CA9}" type="datetimeFigureOut">
              <a:rPr lang="fa-IR" smtClean="0"/>
              <a:t>26/03/1445</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39E3586D-F393-4AD9-998C-1AD6BDFB3B86}"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0D64EB-368C-4DDD-8A9A-0390E6D18CA9}" type="datetimeFigureOut">
              <a:rPr lang="fa-IR" smtClean="0"/>
              <a:t>26/03/1445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9E3586D-F393-4AD9-998C-1AD6BDFB3B86}" type="slidenum">
              <a:rPr lang="fa-IR" smtClean="0"/>
              <a:t>‹#›</a:t>
            </a:fld>
            <a:endParaRPr lang="fa-IR"/>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990D64EB-368C-4DDD-8A9A-0390E6D18CA9}" type="datetimeFigureOut">
              <a:rPr lang="fa-IR" smtClean="0"/>
              <a:t>26/03/1445</a:t>
            </a:fld>
            <a:endParaRPr lang="fa-IR"/>
          </a:p>
        </p:txBody>
      </p:sp>
      <p:sp>
        <p:nvSpPr>
          <p:cNvPr id="9" name="Slide Number Placeholder 8"/>
          <p:cNvSpPr>
            <a:spLocks noGrp="1"/>
          </p:cNvSpPr>
          <p:nvPr>
            <p:ph type="sldNum" sz="quarter" idx="11"/>
          </p:nvPr>
        </p:nvSpPr>
        <p:spPr/>
        <p:txBody>
          <a:bodyPr/>
          <a:lstStyle/>
          <a:p>
            <a:fld id="{39E3586D-F393-4AD9-998C-1AD6BDFB3B86}" type="slidenum">
              <a:rPr lang="fa-IR" smtClean="0"/>
              <a:t>‹#›</a:t>
            </a:fld>
            <a:endParaRPr lang="fa-IR"/>
          </a:p>
        </p:txBody>
      </p:sp>
      <p:sp>
        <p:nvSpPr>
          <p:cNvPr id="10" name="Footer Placeholder 9"/>
          <p:cNvSpPr>
            <a:spLocks noGrp="1"/>
          </p:cNvSpPr>
          <p:nvPr>
            <p:ph type="ftr" sz="quarter" idx="12"/>
          </p:nvPr>
        </p:nvSpPr>
        <p:spPr/>
        <p:txBody>
          <a:bodyPr/>
          <a:lstStyle/>
          <a:p>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39E3586D-F393-4AD9-998C-1AD6BDFB3B86}" type="slidenum">
              <a:rPr lang="fa-IR" smtClean="0"/>
              <a:t>‹#›</a:t>
            </a:fld>
            <a:endParaRPr lang="fa-IR"/>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fa-IR"/>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990D64EB-368C-4DDD-8A9A-0390E6D18CA9}" type="datetimeFigureOut">
              <a:rPr lang="fa-IR" smtClean="0"/>
              <a:t>26/03/1445</a:t>
            </a:fld>
            <a:endParaRPr lang="fa-I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r" defTabSz="914400" rtl="1"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r" defTabSz="914400" rtl="1"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r" defTabSz="914400" rtl="1"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r" defTabSz="914400" rtl="1"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r" defTabSz="914400" rtl="1"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r" defTabSz="914400" rtl="1"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r" defTabSz="914400" rtl="1"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r" defTabSz="914400" rtl="1"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196752"/>
            <a:ext cx="7543800" cy="1740024"/>
          </a:xfrm>
        </p:spPr>
        <p:txBody>
          <a:bodyPr/>
          <a:lstStyle/>
          <a:p>
            <a:pPr algn="ctr"/>
            <a:r>
              <a:rPr lang="fa-IR" sz="5400" dirty="0" smtClean="0"/>
              <a:t>مدیریت مواجهه شغلی با </a:t>
            </a:r>
            <a:r>
              <a:rPr lang="en-US" sz="5400" dirty="0" smtClean="0"/>
              <a:t>HIV</a:t>
            </a:r>
            <a:r>
              <a:rPr lang="fa-IR" sz="5400" dirty="0" smtClean="0"/>
              <a:t> و </a:t>
            </a:r>
            <a:r>
              <a:rPr lang="en-US" sz="5400" dirty="0" smtClean="0"/>
              <a:t>HBV</a:t>
            </a:r>
            <a:r>
              <a:rPr lang="fa-IR" sz="5400" dirty="0" smtClean="0"/>
              <a:t> و </a:t>
            </a:r>
            <a:r>
              <a:rPr lang="en-US" sz="5400" dirty="0" smtClean="0"/>
              <a:t>HCV</a:t>
            </a:r>
            <a:endParaRPr lang="fa-IR" sz="5400" dirty="0"/>
          </a:p>
        </p:txBody>
      </p:sp>
      <p:sp>
        <p:nvSpPr>
          <p:cNvPr id="3" name="Subtitle 2"/>
          <p:cNvSpPr>
            <a:spLocks noGrp="1"/>
          </p:cNvSpPr>
          <p:nvPr>
            <p:ph type="subTitle" idx="1"/>
          </p:nvPr>
        </p:nvSpPr>
        <p:spPr>
          <a:xfrm>
            <a:off x="1331640" y="3429000"/>
            <a:ext cx="6461760" cy="1066800"/>
          </a:xfrm>
        </p:spPr>
        <p:txBody>
          <a:bodyPr>
            <a:normAutofit lnSpcReduction="10000"/>
          </a:bodyPr>
          <a:lstStyle/>
          <a:p>
            <a:pPr algn="ctr"/>
            <a:r>
              <a:rPr lang="fa-IR" dirty="0" smtClean="0"/>
              <a:t>دکتر سید علی دهقان منشادی</a:t>
            </a:r>
          </a:p>
          <a:p>
            <a:pPr algn="ctr"/>
            <a:r>
              <a:rPr lang="fa-IR" dirty="0" smtClean="0"/>
              <a:t>دانشیار گروه بیماریهای عفونی و گرمسیری – فلوشیپ ایدز</a:t>
            </a:r>
          </a:p>
          <a:p>
            <a:pPr algn="ctr"/>
            <a:r>
              <a:rPr lang="fa-IR" dirty="0" smtClean="0"/>
              <a:t>دانشگاه علوم پزشکی تهران</a:t>
            </a:r>
            <a:endParaRPr lang="fa-IR" dirty="0"/>
          </a:p>
        </p:txBody>
      </p:sp>
    </p:spTree>
    <p:extLst>
      <p:ext uri="{BB962C8B-B14F-4D97-AF65-F5344CB8AC3E}">
        <p14:creationId xmlns:p14="http://schemas.microsoft.com/office/powerpoint/2010/main" val="7804465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994122"/>
          </a:xfrm>
        </p:spPr>
        <p:txBody>
          <a:bodyPr/>
          <a:lstStyle/>
          <a:p>
            <a:pPr algn="r"/>
            <a:r>
              <a:rPr lang="fa-IR" sz="4000" dirty="0"/>
              <a:t>مداوای محل مواجهه</a:t>
            </a:r>
          </a:p>
        </p:txBody>
      </p:sp>
      <p:sp>
        <p:nvSpPr>
          <p:cNvPr id="3" name="Content Placeholder 2"/>
          <p:cNvSpPr>
            <a:spLocks noGrp="1"/>
          </p:cNvSpPr>
          <p:nvPr>
            <p:ph idx="1"/>
          </p:nvPr>
        </p:nvSpPr>
        <p:spPr>
          <a:xfrm>
            <a:off x="467544" y="1268760"/>
            <a:ext cx="7620000" cy="5060032"/>
          </a:xfrm>
        </p:spPr>
        <p:txBody>
          <a:bodyPr/>
          <a:lstStyle/>
          <a:p>
            <a:r>
              <a:rPr lang="fa-IR" sz="2800" dirty="0" smtClean="0"/>
              <a:t>بريدگی </a:t>
            </a:r>
            <a:r>
              <a:rPr lang="fa-IR" sz="2800" dirty="0"/>
              <a:t>پوست با سر سوزن يا شئ تيز و برنده: </a:t>
            </a:r>
            <a:endParaRPr lang="fa-IR" sz="2800" dirty="0" smtClean="0"/>
          </a:p>
          <a:p>
            <a:pPr>
              <a:buFont typeface="Wingdings" pitchFamily="2" charset="2"/>
              <a:buChar char="ü"/>
            </a:pPr>
            <a:r>
              <a:rPr lang="fa-IR" dirty="0"/>
              <a:t> </a:t>
            </a:r>
            <a:r>
              <a:rPr lang="fa-IR" sz="2000" dirty="0" smtClean="0"/>
              <a:t>شستن فوری محل آسيب با </a:t>
            </a:r>
            <a:r>
              <a:rPr lang="fa-IR" sz="2000" dirty="0"/>
              <a:t>آب و صابون </a:t>
            </a:r>
            <a:endParaRPr lang="fa-IR" sz="2000" dirty="0" smtClean="0"/>
          </a:p>
          <a:p>
            <a:pPr marL="342900" lvl="1">
              <a:buClr>
                <a:schemeClr val="accent1"/>
              </a:buClr>
              <a:buFont typeface="Wingdings" pitchFamily="2" charset="2"/>
              <a:buChar char="ü"/>
            </a:pPr>
            <a:r>
              <a:rPr lang="fa-IR" dirty="0"/>
              <a:t> </a:t>
            </a:r>
            <a:r>
              <a:rPr lang="fa-IR" dirty="0" smtClean="0"/>
              <a:t>قرار دادن محل آسیب زير </a:t>
            </a:r>
            <a:r>
              <a:rPr lang="fa-IR" dirty="0"/>
              <a:t>آب روان </a:t>
            </a:r>
            <a:r>
              <a:rPr lang="fa-IR" dirty="0" smtClean="0"/>
              <a:t>تا توقف خونريزی</a:t>
            </a:r>
          </a:p>
          <a:p>
            <a:pPr marL="342900" lvl="1">
              <a:buClr>
                <a:schemeClr val="accent1"/>
              </a:buClr>
              <a:buFont typeface="Wingdings" pitchFamily="2" charset="2"/>
              <a:buChar char="ü"/>
            </a:pPr>
            <a:r>
              <a:rPr lang="fa-IR" dirty="0"/>
              <a:t> </a:t>
            </a:r>
            <a:r>
              <a:rPr lang="fa-IR" dirty="0" smtClean="0"/>
              <a:t>استفاده ازمحلولها </a:t>
            </a:r>
            <a:r>
              <a:rPr lang="fa-IR" dirty="0"/>
              <a:t>يا ژل شوينده دست </a:t>
            </a:r>
            <a:r>
              <a:rPr lang="fa-IR" dirty="0" smtClean="0"/>
              <a:t>در صورت در دسترس نبودن آب روان</a:t>
            </a:r>
          </a:p>
          <a:p>
            <a:pPr marL="342900" lvl="1">
              <a:buClr>
                <a:schemeClr val="accent1"/>
              </a:buClr>
              <a:buFont typeface="Wingdings" pitchFamily="2" charset="2"/>
              <a:buChar char="ü"/>
            </a:pPr>
            <a:r>
              <a:rPr lang="fa-IR" dirty="0"/>
              <a:t> </a:t>
            </a:r>
            <a:r>
              <a:rPr lang="fa-IR" dirty="0" smtClean="0"/>
              <a:t>عدم استفاده از محلول های سفید کننده</a:t>
            </a:r>
          </a:p>
          <a:p>
            <a:pPr marL="342900" lvl="1">
              <a:buClr>
                <a:schemeClr val="accent1"/>
              </a:buClr>
              <a:buFont typeface="Wingdings" pitchFamily="2" charset="2"/>
              <a:buChar char="ü"/>
            </a:pPr>
            <a:r>
              <a:rPr lang="fa-IR" dirty="0"/>
              <a:t> </a:t>
            </a:r>
            <a:r>
              <a:rPr lang="fa-IR" dirty="0" smtClean="0"/>
              <a:t>خود داری از </a:t>
            </a:r>
            <a:r>
              <a:rPr lang="fa-IR" dirty="0"/>
              <a:t>فشردن يا مكيدن محل آسيب </a:t>
            </a:r>
            <a:endParaRPr lang="fa-IR" dirty="0" smtClean="0"/>
          </a:p>
          <a:p>
            <a:pPr marL="342900" lvl="1">
              <a:buClr>
                <a:schemeClr val="accent1"/>
              </a:buClr>
              <a:buFont typeface="Wingdings" pitchFamily="2" charset="2"/>
              <a:buChar char="ü"/>
            </a:pPr>
            <a:endParaRPr lang="fa-IR" dirty="0"/>
          </a:p>
          <a:p>
            <a:pPr marL="457200" lvl="1" indent="-342900">
              <a:buClr>
                <a:schemeClr val="accent1"/>
              </a:buClr>
            </a:pPr>
            <a:r>
              <a:rPr lang="fa-IR" sz="2800" dirty="0"/>
              <a:t>پاشيدن </a:t>
            </a:r>
            <a:r>
              <a:rPr lang="fa-IR" sz="2800" dirty="0" smtClean="0"/>
              <a:t>مايعات عفونی </a:t>
            </a:r>
            <a:r>
              <a:rPr lang="fa-IR" sz="2800" dirty="0"/>
              <a:t>به مخاطات يا پوست </a:t>
            </a:r>
            <a:r>
              <a:rPr lang="fa-IR" sz="2800" dirty="0" smtClean="0"/>
              <a:t>ناسالم:</a:t>
            </a:r>
          </a:p>
          <a:p>
            <a:pPr marL="457200" lvl="1" indent="-342900">
              <a:buClr>
                <a:schemeClr val="accent1"/>
              </a:buClr>
              <a:buFont typeface="Wingdings" pitchFamily="2" charset="2"/>
              <a:buChar char="ü"/>
            </a:pPr>
            <a:r>
              <a:rPr lang="fa-IR" dirty="0" smtClean="0"/>
              <a:t>شستن فوری محل با آب روان</a:t>
            </a:r>
          </a:p>
          <a:p>
            <a:pPr marL="457200" lvl="1" indent="-342900">
              <a:buClr>
                <a:schemeClr val="accent1"/>
              </a:buClr>
              <a:buFont typeface="Wingdings" pitchFamily="2" charset="2"/>
              <a:buChar char="ü"/>
            </a:pPr>
            <a:r>
              <a:rPr lang="fa-IR" dirty="0" smtClean="0"/>
              <a:t>استفاده از نرمال سالین در صورت  در دسترس نبودن آب روان</a:t>
            </a:r>
          </a:p>
          <a:p>
            <a:pPr marL="457200" lvl="1" indent="-342900">
              <a:buClr>
                <a:schemeClr val="accent1"/>
              </a:buClr>
              <a:buFont typeface="Wingdings" pitchFamily="2" charset="2"/>
              <a:buChar char="ü"/>
            </a:pPr>
            <a:r>
              <a:rPr lang="fa-IR" dirty="0" smtClean="0"/>
              <a:t>خودداری از </a:t>
            </a:r>
            <a:r>
              <a:rPr lang="fa-IR" dirty="0"/>
              <a:t>پانسمان </a:t>
            </a:r>
            <a:endParaRPr lang="fa-IR" dirty="0" smtClean="0"/>
          </a:p>
          <a:p>
            <a:pPr marL="342900" lvl="1">
              <a:buClr>
                <a:schemeClr val="accent1"/>
              </a:buClr>
              <a:buFont typeface="Wingdings" pitchFamily="2" charset="2"/>
              <a:buChar char="ü"/>
            </a:pPr>
            <a:endParaRPr lang="fa-IR" dirty="0"/>
          </a:p>
          <a:p>
            <a:pPr marL="457200" lvl="1" indent="-342900">
              <a:buClr>
                <a:schemeClr val="accent1"/>
              </a:buClr>
            </a:pPr>
            <a:endParaRPr lang="en-US" dirty="0"/>
          </a:p>
          <a:p>
            <a:pPr marL="342900" lvl="1">
              <a:buClr>
                <a:schemeClr val="accent1"/>
              </a:buClr>
              <a:buFont typeface="Wingdings" pitchFamily="2" charset="2"/>
              <a:buChar char="ü"/>
            </a:pPr>
            <a:endParaRPr lang="en-US" dirty="0" smtClean="0"/>
          </a:p>
          <a:p>
            <a:pPr>
              <a:buFont typeface="Wingdings" pitchFamily="2" charset="2"/>
              <a:buChar char="ü"/>
            </a:pPr>
            <a:endParaRPr lang="fa-IR" dirty="0"/>
          </a:p>
        </p:txBody>
      </p:sp>
    </p:spTree>
    <p:extLst>
      <p:ext uri="{BB962C8B-B14F-4D97-AF65-F5344CB8AC3E}">
        <p14:creationId xmlns:p14="http://schemas.microsoft.com/office/powerpoint/2010/main" val="13438682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274042"/>
          </a:xfrm>
        </p:spPr>
        <p:txBody>
          <a:bodyPr/>
          <a:lstStyle/>
          <a:p>
            <a:endParaRPr lang="fa-IR" dirty="0"/>
          </a:p>
        </p:txBody>
      </p:sp>
      <p:sp>
        <p:nvSpPr>
          <p:cNvPr id="3" name="Content Placeholder 2"/>
          <p:cNvSpPr>
            <a:spLocks noGrp="1"/>
          </p:cNvSpPr>
          <p:nvPr>
            <p:ph idx="1"/>
          </p:nvPr>
        </p:nvSpPr>
        <p:spPr>
          <a:xfrm>
            <a:off x="457200" y="836712"/>
            <a:ext cx="7620000" cy="5564088"/>
          </a:xfrm>
        </p:spPr>
        <p:txBody>
          <a:bodyPr/>
          <a:lstStyle/>
          <a:p>
            <a:r>
              <a:rPr lang="fa-IR" sz="2800" dirty="0" smtClean="0"/>
              <a:t>پاشيدن مایعات عفونی به </a:t>
            </a:r>
            <a:r>
              <a:rPr lang="fa-IR" sz="2800" dirty="0"/>
              <a:t>چشم </a:t>
            </a:r>
            <a:r>
              <a:rPr lang="fa-IR" sz="2800" dirty="0" smtClean="0"/>
              <a:t>:</a:t>
            </a:r>
          </a:p>
          <a:p>
            <a:pPr marL="342900" lvl="1">
              <a:buClr>
                <a:schemeClr val="accent1"/>
              </a:buClr>
              <a:buFont typeface="Wingdings" pitchFamily="2" charset="2"/>
              <a:buChar char="ü"/>
            </a:pPr>
            <a:r>
              <a:rPr lang="fa-IR" dirty="0"/>
              <a:t> شستن فوری </a:t>
            </a:r>
            <a:r>
              <a:rPr lang="fa-IR" dirty="0" smtClean="0"/>
              <a:t>با </a:t>
            </a:r>
            <a:r>
              <a:rPr lang="fa-IR" dirty="0"/>
              <a:t>آب </a:t>
            </a:r>
            <a:r>
              <a:rPr lang="fa-IR" dirty="0" smtClean="0"/>
              <a:t>یا نرمال سالین</a:t>
            </a:r>
          </a:p>
          <a:p>
            <a:pPr marL="342900" lvl="1">
              <a:buClr>
                <a:schemeClr val="accent1"/>
              </a:buClr>
              <a:buFont typeface="Wingdings" pitchFamily="2" charset="2"/>
              <a:buChar char="ü"/>
            </a:pPr>
            <a:r>
              <a:rPr lang="fa-IR" dirty="0"/>
              <a:t> </a:t>
            </a:r>
            <a:r>
              <a:rPr lang="fa-IR" dirty="0" smtClean="0"/>
              <a:t>خارج کردن لنز و شستن آنها</a:t>
            </a:r>
          </a:p>
          <a:p>
            <a:pPr marL="342900" lvl="1">
              <a:buClr>
                <a:schemeClr val="accent1"/>
              </a:buClr>
              <a:buFont typeface="Wingdings" pitchFamily="2" charset="2"/>
              <a:buChar char="ü"/>
            </a:pPr>
            <a:r>
              <a:rPr lang="fa-IR" dirty="0"/>
              <a:t> </a:t>
            </a:r>
            <a:r>
              <a:rPr lang="fa-IR" dirty="0" smtClean="0"/>
              <a:t>عدم استفاده از صابون یا مواد ضد عفونی کننده</a:t>
            </a:r>
          </a:p>
          <a:p>
            <a:pPr marL="342900" lvl="1">
              <a:buClr>
                <a:schemeClr val="accent1"/>
              </a:buClr>
              <a:buFont typeface="Wingdings" pitchFamily="2" charset="2"/>
              <a:buChar char="ü"/>
            </a:pPr>
            <a:endParaRPr lang="fa-IR" dirty="0"/>
          </a:p>
          <a:p>
            <a:pPr marL="457200" lvl="1" indent="-342900">
              <a:buClr>
                <a:schemeClr val="accent1"/>
              </a:buClr>
            </a:pPr>
            <a:endParaRPr lang="fa-IR" dirty="0"/>
          </a:p>
          <a:p>
            <a:r>
              <a:rPr lang="fa-IR" sz="2800" dirty="0"/>
              <a:t>پاشيدن مایعات عفونی به </a:t>
            </a:r>
            <a:r>
              <a:rPr lang="fa-IR" sz="2800" dirty="0" smtClean="0"/>
              <a:t>دهان:</a:t>
            </a:r>
          </a:p>
          <a:p>
            <a:pPr>
              <a:buFont typeface="Wingdings" pitchFamily="2" charset="2"/>
              <a:buChar char="ü"/>
            </a:pPr>
            <a:r>
              <a:rPr lang="fa-IR" dirty="0"/>
              <a:t> </a:t>
            </a:r>
            <a:r>
              <a:rPr lang="fa-IR" sz="2000" dirty="0" smtClean="0"/>
              <a:t>خروج فوری مایع عفونی از دهان</a:t>
            </a:r>
          </a:p>
          <a:p>
            <a:pPr>
              <a:buFont typeface="Wingdings" pitchFamily="2" charset="2"/>
              <a:buChar char="ü"/>
            </a:pPr>
            <a:r>
              <a:rPr lang="fa-IR" sz="2000" dirty="0"/>
              <a:t> </a:t>
            </a:r>
            <a:r>
              <a:rPr lang="fa-IR" sz="2000" dirty="0" smtClean="0"/>
              <a:t>شست شوی دهان با آب یا نرمال سالین چندین نوبت</a:t>
            </a:r>
            <a:endParaRPr lang="fa-IR" sz="2000" dirty="0"/>
          </a:p>
          <a:p>
            <a:pPr marL="342900" lvl="1">
              <a:buClr>
                <a:schemeClr val="accent1"/>
              </a:buClr>
              <a:buFont typeface="Wingdings" pitchFamily="2" charset="2"/>
              <a:buChar char="ü"/>
            </a:pPr>
            <a:r>
              <a:rPr lang="fa-IR" dirty="0" smtClean="0"/>
              <a:t> </a:t>
            </a:r>
            <a:r>
              <a:rPr lang="fa-IR" dirty="0"/>
              <a:t> عدم استفاده از صابون یا مواد ضد عفونی کننده</a:t>
            </a:r>
          </a:p>
          <a:p>
            <a:pPr marL="114300" indent="0">
              <a:buNone/>
            </a:pPr>
            <a:endParaRPr lang="fa-IR" dirty="0"/>
          </a:p>
        </p:txBody>
      </p:sp>
    </p:spTree>
    <p:extLst>
      <p:ext uri="{BB962C8B-B14F-4D97-AF65-F5344CB8AC3E}">
        <p14:creationId xmlns:p14="http://schemas.microsoft.com/office/powerpoint/2010/main" val="3597142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7620000" cy="1143000"/>
          </a:xfrm>
        </p:spPr>
        <p:txBody>
          <a:bodyPr/>
          <a:lstStyle/>
          <a:p>
            <a:pPr algn="r"/>
            <a:r>
              <a:rPr lang="fa-IR" sz="3600" dirty="0"/>
              <a:t>ثبت وگزارش دهی</a:t>
            </a:r>
          </a:p>
        </p:txBody>
      </p:sp>
      <p:sp>
        <p:nvSpPr>
          <p:cNvPr id="3" name="Content Placeholder 2"/>
          <p:cNvSpPr>
            <a:spLocks noGrp="1"/>
          </p:cNvSpPr>
          <p:nvPr>
            <p:ph idx="1"/>
          </p:nvPr>
        </p:nvSpPr>
        <p:spPr>
          <a:xfrm>
            <a:off x="467544" y="1772816"/>
            <a:ext cx="7620000" cy="4988024"/>
          </a:xfrm>
        </p:spPr>
        <p:txBody>
          <a:bodyPr/>
          <a:lstStyle/>
          <a:p>
            <a:r>
              <a:rPr lang="fa-IR" dirty="0"/>
              <a:t>گزارش </a:t>
            </a:r>
            <a:r>
              <a:rPr lang="fa-IR" dirty="0" smtClean="0"/>
              <a:t>به کمیته </a:t>
            </a:r>
            <a:r>
              <a:rPr lang="fa-IR" dirty="0"/>
              <a:t>کنترل عفونت های </a:t>
            </a:r>
            <a:r>
              <a:rPr lang="fa-IR" dirty="0" smtClean="0"/>
              <a:t>بیمارستانی</a:t>
            </a:r>
          </a:p>
          <a:p>
            <a:pPr lvl="0"/>
            <a:r>
              <a:rPr lang="fa-IR" dirty="0"/>
              <a:t>تاریخ و زمان مواجهه</a:t>
            </a:r>
            <a:endParaRPr lang="en-US" dirty="0"/>
          </a:p>
          <a:p>
            <a:r>
              <a:rPr lang="fa-IR" dirty="0"/>
              <a:t>جزئیات </a:t>
            </a:r>
            <a:r>
              <a:rPr lang="fa-IR" dirty="0" smtClean="0"/>
              <a:t>مواجهه</a:t>
            </a:r>
          </a:p>
          <a:p>
            <a:r>
              <a:rPr lang="fa-IR" dirty="0"/>
              <a:t>وضعیت منبع </a:t>
            </a:r>
            <a:r>
              <a:rPr lang="fa-IR" dirty="0" smtClean="0"/>
              <a:t>مواجهه</a:t>
            </a:r>
          </a:p>
          <a:p>
            <a:r>
              <a:rPr lang="fa-IR" dirty="0" smtClean="0"/>
              <a:t>وضعیت وسوابق </a:t>
            </a:r>
            <a:r>
              <a:rPr lang="en-US" dirty="0"/>
              <a:t>HCP</a:t>
            </a:r>
            <a:r>
              <a:rPr lang="fa-IR" dirty="0"/>
              <a:t> مواجهه </a:t>
            </a:r>
            <a:r>
              <a:rPr lang="fa-IR" dirty="0" smtClean="0"/>
              <a:t>یافته</a:t>
            </a:r>
          </a:p>
          <a:p>
            <a:r>
              <a:rPr lang="fa-IR" dirty="0"/>
              <a:t>ثبت اقدامات انجام گرفته برای فرد مواجهه </a:t>
            </a:r>
            <a:r>
              <a:rPr lang="fa-IR" dirty="0" smtClean="0"/>
              <a:t>یافته</a:t>
            </a:r>
          </a:p>
          <a:p>
            <a:r>
              <a:rPr lang="fa-IR" dirty="0" smtClean="0"/>
              <a:t>توجه به محرمانه بودن اطلاعات</a:t>
            </a:r>
            <a:endParaRPr lang="fa-IR" dirty="0"/>
          </a:p>
        </p:txBody>
      </p:sp>
    </p:spTree>
    <p:extLst>
      <p:ext uri="{BB962C8B-B14F-4D97-AF65-F5344CB8AC3E}">
        <p14:creationId xmlns:p14="http://schemas.microsoft.com/office/powerpoint/2010/main" val="29568604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000" dirty="0"/>
              <a:t>ارزیابی مواجهه</a:t>
            </a:r>
          </a:p>
        </p:txBody>
      </p:sp>
      <p:sp>
        <p:nvSpPr>
          <p:cNvPr id="3" name="Content Placeholder 2"/>
          <p:cNvSpPr>
            <a:spLocks noGrp="1"/>
          </p:cNvSpPr>
          <p:nvPr>
            <p:ph idx="1"/>
          </p:nvPr>
        </p:nvSpPr>
        <p:spPr/>
        <p:txBody>
          <a:bodyPr/>
          <a:lstStyle/>
          <a:p>
            <a:r>
              <a:rPr lang="fa-IR" dirty="0" smtClean="0"/>
              <a:t>ارزیابی احتمال </a:t>
            </a:r>
            <a:r>
              <a:rPr lang="fa-IR" dirty="0"/>
              <a:t>انتقال </a:t>
            </a:r>
            <a:r>
              <a:rPr lang="en-US" dirty="0"/>
              <a:t>HIV</a:t>
            </a:r>
            <a:r>
              <a:rPr lang="fa-IR" dirty="0"/>
              <a:t> ،</a:t>
            </a:r>
            <a:r>
              <a:rPr lang="en-US" dirty="0"/>
              <a:t> HBV</a:t>
            </a:r>
            <a:r>
              <a:rPr lang="fa-IR" dirty="0"/>
              <a:t> یا</a:t>
            </a:r>
            <a:r>
              <a:rPr lang="en-US" dirty="0"/>
              <a:t>HCV </a:t>
            </a:r>
            <a:r>
              <a:rPr lang="fa-IR" dirty="0"/>
              <a:t> </a:t>
            </a:r>
            <a:r>
              <a:rPr lang="fa-IR" dirty="0" smtClean="0"/>
              <a:t>با توجه به:</a:t>
            </a:r>
          </a:p>
          <a:p>
            <a:endParaRPr lang="fa-IR" dirty="0"/>
          </a:p>
          <a:p>
            <a:pPr>
              <a:buFont typeface="Wingdings" pitchFamily="2" charset="2"/>
              <a:buChar char="ü"/>
            </a:pPr>
            <a:r>
              <a:rPr lang="fa-IR" dirty="0" smtClean="0"/>
              <a:t> </a:t>
            </a:r>
            <a:r>
              <a:rPr lang="fa-IR" dirty="0"/>
              <a:t>نوع </a:t>
            </a:r>
            <a:r>
              <a:rPr lang="fa-IR" dirty="0" smtClean="0"/>
              <a:t>مواجهه</a:t>
            </a:r>
          </a:p>
          <a:p>
            <a:pPr>
              <a:buFont typeface="Wingdings" pitchFamily="2" charset="2"/>
              <a:buChar char="ü"/>
            </a:pPr>
            <a:r>
              <a:rPr lang="fa-IR" dirty="0"/>
              <a:t> نوع </a:t>
            </a:r>
            <a:r>
              <a:rPr lang="fa-IR" dirty="0" smtClean="0"/>
              <a:t>مایع یا بافت</a:t>
            </a:r>
          </a:p>
          <a:p>
            <a:pPr>
              <a:buFont typeface="Wingdings" pitchFamily="2" charset="2"/>
              <a:buChar char="ü"/>
            </a:pPr>
            <a:r>
              <a:rPr lang="fa-IR" dirty="0"/>
              <a:t> شدت مواجهه</a:t>
            </a:r>
          </a:p>
        </p:txBody>
      </p:sp>
    </p:spTree>
    <p:extLst>
      <p:ext uri="{BB962C8B-B14F-4D97-AF65-F5344CB8AC3E}">
        <p14:creationId xmlns:p14="http://schemas.microsoft.com/office/powerpoint/2010/main" val="15798280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000" dirty="0"/>
              <a:t>ارزیابی منبع مواجهه</a:t>
            </a:r>
          </a:p>
        </p:txBody>
      </p:sp>
      <p:sp>
        <p:nvSpPr>
          <p:cNvPr id="3" name="Content Placeholder 2"/>
          <p:cNvSpPr>
            <a:spLocks noGrp="1"/>
          </p:cNvSpPr>
          <p:nvPr>
            <p:ph idx="1"/>
          </p:nvPr>
        </p:nvSpPr>
        <p:spPr>
          <a:xfrm>
            <a:off x="467544" y="1628800"/>
            <a:ext cx="7620000" cy="5060032"/>
          </a:xfrm>
        </p:spPr>
        <p:txBody>
          <a:bodyPr>
            <a:normAutofit/>
          </a:bodyPr>
          <a:lstStyle/>
          <a:p>
            <a:r>
              <a:rPr lang="fa-IR" sz="3200" dirty="0" smtClean="0"/>
              <a:t>منبع مواجهه مشخص است:</a:t>
            </a:r>
          </a:p>
          <a:p>
            <a:pPr>
              <a:buFont typeface="Wingdings" pitchFamily="2" charset="2"/>
              <a:buChar char="ü"/>
            </a:pPr>
            <a:r>
              <a:rPr lang="fa-IR" dirty="0"/>
              <a:t> </a:t>
            </a:r>
            <a:r>
              <a:rPr lang="fa-IR" dirty="0" smtClean="0"/>
              <a:t>بررسی بیمار </a:t>
            </a:r>
            <a:r>
              <a:rPr lang="fa-IR" dirty="0"/>
              <a:t>از نظر </a:t>
            </a:r>
            <a:r>
              <a:rPr lang="en-US" dirty="0" smtClean="0"/>
              <a:t>HBs Ag, </a:t>
            </a:r>
            <a:r>
              <a:rPr lang="en-US" dirty="0" err="1" smtClean="0"/>
              <a:t>HBsAb</a:t>
            </a:r>
            <a:r>
              <a:rPr lang="en-US" dirty="0" smtClean="0"/>
              <a:t> , </a:t>
            </a:r>
            <a:r>
              <a:rPr lang="en-US" dirty="0" err="1" smtClean="0"/>
              <a:t>HBc</a:t>
            </a:r>
            <a:r>
              <a:rPr lang="en-US" dirty="0" smtClean="0"/>
              <a:t> </a:t>
            </a:r>
            <a:r>
              <a:rPr lang="en-US" dirty="0" err="1" smtClean="0"/>
              <a:t>Ab</a:t>
            </a:r>
            <a:r>
              <a:rPr lang="fa-IR" dirty="0" smtClean="0"/>
              <a:t> ، </a:t>
            </a:r>
            <a:r>
              <a:rPr lang="en-US" dirty="0"/>
              <a:t>HCV </a:t>
            </a:r>
            <a:r>
              <a:rPr lang="en-US" dirty="0" err="1"/>
              <a:t>Ab</a:t>
            </a:r>
            <a:r>
              <a:rPr lang="fa-IR" dirty="0"/>
              <a:t> و </a:t>
            </a:r>
            <a:r>
              <a:rPr lang="en-US" dirty="0"/>
              <a:t>HIV </a:t>
            </a:r>
            <a:r>
              <a:rPr lang="en-US" dirty="0" smtClean="0"/>
              <a:t>Ab</a:t>
            </a:r>
            <a:endParaRPr lang="fa-IR" dirty="0" smtClean="0"/>
          </a:p>
          <a:p>
            <a:pPr>
              <a:buFont typeface="Wingdings" pitchFamily="2" charset="2"/>
              <a:buChar char="ü"/>
            </a:pPr>
            <a:r>
              <a:rPr lang="fa-IR" dirty="0"/>
              <a:t> </a:t>
            </a:r>
            <a:r>
              <a:rPr lang="fa-IR" dirty="0" smtClean="0"/>
              <a:t>عدم استفاده </a:t>
            </a:r>
            <a:r>
              <a:rPr lang="fa-IR" dirty="0"/>
              <a:t>از </a:t>
            </a:r>
            <a:r>
              <a:rPr lang="en-US" dirty="0" smtClean="0"/>
              <a:t>HIV PCR</a:t>
            </a:r>
            <a:r>
              <a:rPr lang="fa-IR" dirty="0" smtClean="0"/>
              <a:t> برای </a:t>
            </a:r>
            <a:r>
              <a:rPr lang="fa-IR" dirty="0"/>
              <a:t>غربالگری </a:t>
            </a:r>
            <a:r>
              <a:rPr lang="fa-IR" dirty="0" smtClean="0"/>
              <a:t>روتین</a:t>
            </a:r>
          </a:p>
          <a:p>
            <a:pPr>
              <a:buFont typeface="Wingdings" pitchFamily="2" charset="2"/>
              <a:buChar char="ü"/>
            </a:pPr>
            <a:r>
              <a:rPr lang="fa-IR" dirty="0"/>
              <a:t> در صورتی منفی بودن منبع مواجهه از نظر </a:t>
            </a:r>
            <a:r>
              <a:rPr lang="en-US" dirty="0"/>
              <a:t>HIV</a:t>
            </a:r>
            <a:r>
              <a:rPr lang="fa-IR" dirty="0"/>
              <a:t> ، </a:t>
            </a:r>
            <a:r>
              <a:rPr lang="en-US" dirty="0"/>
              <a:t>HBV</a:t>
            </a:r>
            <a:r>
              <a:rPr lang="fa-IR" dirty="0"/>
              <a:t> و </a:t>
            </a:r>
            <a:r>
              <a:rPr lang="en-US" dirty="0"/>
              <a:t>HCV</a:t>
            </a:r>
            <a:r>
              <a:rPr lang="fa-IR" dirty="0"/>
              <a:t> ، آزمایش پایه، تجویز رژیم پیشگیری و یا پیگیری بعدی </a:t>
            </a:r>
            <a:r>
              <a:rPr lang="en-US" dirty="0"/>
              <a:t>HCP</a:t>
            </a:r>
            <a:r>
              <a:rPr lang="fa-IR" dirty="0"/>
              <a:t>  ضرورت </a:t>
            </a:r>
            <a:r>
              <a:rPr lang="fa-IR" dirty="0" smtClean="0"/>
              <a:t>ندارد</a:t>
            </a:r>
          </a:p>
          <a:p>
            <a:pPr>
              <a:buFont typeface="Wingdings" pitchFamily="2" charset="2"/>
              <a:buChar char="ü"/>
            </a:pPr>
            <a:r>
              <a:rPr lang="fa-IR" dirty="0"/>
              <a:t> </a:t>
            </a:r>
            <a:r>
              <a:rPr lang="fa-IR" dirty="0" smtClean="0"/>
              <a:t>رازداری</a:t>
            </a:r>
          </a:p>
          <a:p>
            <a:pPr>
              <a:buFont typeface="Wingdings" pitchFamily="2" charset="2"/>
              <a:buChar char="ü"/>
            </a:pPr>
            <a:r>
              <a:rPr lang="fa-IR" dirty="0"/>
              <a:t> درصورتیکه به هر علتی نتوانید آزمایشات مورد نیاز را برای منبع مواجهه انجام دهید، تشخیص طبی، علائم بالینی و سابقه رفتارهای پر خطر </a:t>
            </a:r>
            <a:r>
              <a:rPr lang="fa-IR" dirty="0" smtClean="0"/>
              <a:t>را </a:t>
            </a:r>
            <a:r>
              <a:rPr lang="fa-IR" dirty="0"/>
              <a:t>در نظر </a:t>
            </a:r>
            <a:r>
              <a:rPr lang="fa-IR" dirty="0" smtClean="0"/>
              <a:t>بگیرید</a:t>
            </a:r>
            <a:endParaRPr lang="fa-IR" dirty="0"/>
          </a:p>
        </p:txBody>
      </p:sp>
    </p:spTree>
    <p:extLst>
      <p:ext uri="{BB962C8B-B14F-4D97-AF65-F5344CB8AC3E}">
        <p14:creationId xmlns:p14="http://schemas.microsoft.com/office/powerpoint/2010/main" val="705967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06090"/>
          </a:xfrm>
        </p:spPr>
        <p:txBody>
          <a:bodyPr/>
          <a:lstStyle/>
          <a:p>
            <a:endParaRPr lang="fa-IR" dirty="0"/>
          </a:p>
        </p:txBody>
      </p:sp>
      <p:sp>
        <p:nvSpPr>
          <p:cNvPr id="3" name="Content Placeholder 2"/>
          <p:cNvSpPr>
            <a:spLocks noGrp="1"/>
          </p:cNvSpPr>
          <p:nvPr>
            <p:ph idx="1"/>
          </p:nvPr>
        </p:nvSpPr>
        <p:spPr>
          <a:xfrm>
            <a:off x="467544" y="1124744"/>
            <a:ext cx="7620000" cy="5348064"/>
          </a:xfrm>
        </p:spPr>
        <p:txBody>
          <a:bodyPr/>
          <a:lstStyle/>
          <a:p>
            <a:r>
              <a:rPr lang="fa-IR" sz="3600" dirty="0" smtClean="0"/>
              <a:t>گروههای پرخطر</a:t>
            </a:r>
            <a:endParaRPr lang="fa-IR" sz="3200" dirty="0" smtClean="0"/>
          </a:p>
          <a:p>
            <a:pPr marL="342900" lvl="2">
              <a:buClr>
                <a:schemeClr val="accent1"/>
              </a:buClr>
              <a:buFont typeface="Wingdings" pitchFamily="2" charset="2"/>
              <a:buChar char="ü"/>
            </a:pPr>
            <a:r>
              <a:rPr lang="fa-IR" dirty="0"/>
              <a:t> </a:t>
            </a:r>
            <a:r>
              <a:rPr lang="fa-IR" sz="2400" dirty="0"/>
              <a:t>مصرف کنندگان مواد </a:t>
            </a:r>
            <a:r>
              <a:rPr lang="fa-IR" sz="2400" dirty="0" smtClean="0"/>
              <a:t>تزریقی</a:t>
            </a:r>
          </a:p>
          <a:p>
            <a:pPr marL="342900" lvl="2">
              <a:buClr>
                <a:schemeClr val="accent1"/>
              </a:buClr>
              <a:buFont typeface="Wingdings" pitchFamily="2" charset="2"/>
              <a:buChar char="ü"/>
            </a:pPr>
            <a:r>
              <a:rPr lang="fa-IR" sz="2400" dirty="0"/>
              <a:t> افرادیکه سابقه زندان داشته اند</a:t>
            </a:r>
            <a:endParaRPr lang="en-US" sz="2400" dirty="0"/>
          </a:p>
          <a:p>
            <a:pPr marL="342900" lvl="2">
              <a:buClr>
                <a:schemeClr val="accent1"/>
              </a:buClr>
              <a:buFont typeface="Wingdings" pitchFamily="2" charset="2"/>
              <a:buChar char="ü"/>
            </a:pPr>
            <a:r>
              <a:rPr lang="fa-IR" sz="2400" dirty="0" smtClean="0"/>
              <a:t> </a:t>
            </a:r>
            <a:r>
              <a:rPr lang="fa-IR" sz="2400" dirty="0"/>
              <a:t>افرادیکه سابقه رفتارهای جنسی پرخطر </a:t>
            </a:r>
            <a:r>
              <a:rPr lang="fa-IR" sz="2400" dirty="0" smtClean="0"/>
              <a:t>دارند</a:t>
            </a:r>
          </a:p>
          <a:p>
            <a:pPr marL="731520" lvl="3" indent="-342900">
              <a:buClr>
                <a:schemeClr val="accent1"/>
              </a:buClr>
              <a:buFont typeface="Wingdings" pitchFamily="2" charset="2"/>
              <a:buChar char="§"/>
            </a:pPr>
            <a:r>
              <a:rPr lang="fa-IR" sz="2200" dirty="0" smtClean="0"/>
              <a:t>افراد  </a:t>
            </a:r>
            <a:r>
              <a:rPr lang="en-US" sz="2200" dirty="0" smtClean="0"/>
              <a:t>sex-worker</a:t>
            </a:r>
            <a:r>
              <a:rPr lang="fa-IR" sz="2200" dirty="0" smtClean="0"/>
              <a:t> ( </a:t>
            </a:r>
            <a:r>
              <a:rPr lang="fa-IR" sz="2200" dirty="0"/>
              <a:t>یعنی کسانی که در ازای ارتباط جنسی مبادرت به دریافت پول یا کالا می نمایند</a:t>
            </a:r>
            <a:r>
              <a:rPr lang="fa-IR" sz="2200" dirty="0" smtClean="0"/>
              <a:t>)</a:t>
            </a:r>
          </a:p>
          <a:p>
            <a:pPr marL="731520" lvl="3" indent="-342900">
              <a:buClr>
                <a:schemeClr val="accent1"/>
              </a:buClr>
              <a:buFont typeface="Wingdings" pitchFamily="2" charset="2"/>
              <a:buChar char="§"/>
            </a:pPr>
            <a:r>
              <a:rPr lang="fa-IR" sz="2200" dirty="0" smtClean="0"/>
              <a:t>افراد </a:t>
            </a:r>
            <a:r>
              <a:rPr lang="en-US" sz="2200" dirty="0"/>
              <a:t>MSM (Men who have Sex with Men) </a:t>
            </a:r>
          </a:p>
          <a:p>
            <a:pPr marL="731520" lvl="3" indent="-342900">
              <a:buClr>
                <a:schemeClr val="accent1"/>
              </a:buClr>
              <a:buFont typeface="Wingdings" pitchFamily="2" charset="2"/>
              <a:buChar char="§"/>
            </a:pPr>
            <a:r>
              <a:rPr lang="fa-IR" sz="2200" dirty="0" smtClean="0"/>
              <a:t>افراد </a:t>
            </a:r>
            <a:r>
              <a:rPr lang="en-US" sz="2200" dirty="0" smtClean="0"/>
              <a:t> Transsexual </a:t>
            </a:r>
            <a:r>
              <a:rPr lang="fa-IR" sz="2200" dirty="0"/>
              <a:t>و </a:t>
            </a:r>
            <a:r>
              <a:rPr lang="en-US" sz="2200" dirty="0" smtClean="0"/>
              <a:t>Bisexual</a:t>
            </a:r>
            <a:endParaRPr lang="en-US" sz="2400" dirty="0"/>
          </a:p>
          <a:p>
            <a:pPr marL="342900" lvl="2">
              <a:buClr>
                <a:schemeClr val="accent1"/>
              </a:buClr>
              <a:buFont typeface="Wingdings" pitchFamily="2" charset="2"/>
              <a:buChar char="ü"/>
            </a:pPr>
            <a:r>
              <a:rPr lang="fa-IR" sz="2400" dirty="0" smtClean="0"/>
              <a:t> </a:t>
            </a:r>
            <a:r>
              <a:rPr lang="fa-IR" sz="2400" dirty="0"/>
              <a:t>همسر یا شریک جنسی هر یک از گروههای </a:t>
            </a:r>
            <a:r>
              <a:rPr lang="fa-IR" sz="2400" dirty="0" smtClean="0"/>
              <a:t>فوق</a:t>
            </a:r>
            <a:endParaRPr lang="en-US" sz="2400" dirty="0"/>
          </a:p>
          <a:p>
            <a:pPr marL="114300" lvl="2" indent="0">
              <a:buClr>
                <a:schemeClr val="accent1"/>
              </a:buClr>
              <a:buNone/>
            </a:pPr>
            <a:endParaRPr lang="en-US" sz="2000" dirty="0"/>
          </a:p>
          <a:p>
            <a:pPr>
              <a:buFont typeface="Wingdings" pitchFamily="2" charset="2"/>
              <a:buChar char="ü"/>
            </a:pPr>
            <a:endParaRPr lang="fa-IR" dirty="0"/>
          </a:p>
        </p:txBody>
      </p:sp>
    </p:spTree>
    <p:extLst>
      <p:ext uri="{BB962C8B-B14F-4D97-AF65-F5344CB8AC3E}">
        <p14:creationId xmlns:p14="http://schemas.microsoft.com/office/powerpoint/2010/main" val="11831696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418058"/>
          </a:xfrm>
        </p:spPr>
        <p:txBody>
          <a:bodyPr/>
          <a:lstStyle/>
          <a:p>
            <a:endParaRPr lang="fa-IR" dirty="0"/>
          </a:p>
        </p:txBody>
      </p:sp>
      <p:sp>
        <p:nvSpPr>
          <p:cNvPr id="3" name="Content Placeholder 2"/>
          <p:cNvSpPr>
            <a:spLocks noGrp="1"/>
          </p:cNvSpPr>
          <p:nvPr>
            <p:ph idx="1"/>
          </p:nvPr>
        </p:nvSpPr>
        <p:spPr>
          <a:xfrm>
            <a:off x="467544" y="1581944"/>
            <a:ext cx="7620000" cy="4295328"/>
          </a:xfrm>
        </p:spPr>
        <p:txBody>
          <a:bodyPr>
            <a:normAutofit/>
          </a:bodyPr>
          <a:lstStyle/>
          <a:p>
            <a:r>
              <a:rPr lang="fa-IR" sz="3200" dirty="0" smtClean="0"/>
              <a:t>منبع مواجهه مشخص نیست</a:t>
            </a:r>
          </a:p>
          <a:p>
            <a:pPr>
              <a:buFont typeface="Wingdings" pitchFamily="2" charset="2"/>
              <a:buChar char="ü"/>
            </a:pPr>
            <a:r>
              <a:rPr lang="fa-IR" sz="2400" dirty="0"/>
              <a:t> با توجه به شیوع پاتوژن های منتقل شونده از راه خون در جمعیتی که فرد منبع از آن جمعیت بوده، خطر مواجهه با این پاتوژن ها را ارزیابی کنید. </a:t>
            </a:r>
          </a:p>
          <a:p>
            <a:pPr>
              <a:buFont typeface="Wingdings" pitchFamily="2" charset="2"/>
              <a:buChar char="ü"/>
            </a:pPr>
            <a:r>
              <a:rPr lang="fa-IR" sz="2400" dirty="0" smtClean="0"/>
              <a:t> </a:t>
            </a:r>
            <a:r>
              <a:rPr lang="fa-IR" sz="2400" dirty="0"/>
              <a:t>آزمایش سوزنهای دور ریخته شده برای پاتوژنهای </a:t>
            </a:r>
            <a:r>
              <a:rPr lang="fa-IR" sz="2400" dirty="0" smtClean="0"/>
              <a:t>خونی توصیه نمی شود</a:t>
            </a:r>
            <a:endParaRPr lang="fa-IR" sz="2400" dirty="0"/>
          </a:p>
        </p:txBody>
      </p:sp>
    </p:spTree>
    <p:extLst>
      <p:ext uri="{BB962C8B-B14F-4D97-AF65-F5344CB8AC3E}">
        <p14:creationId xmlns:p14="http://schemas.microsoft.com/office/powerpoint/2010/main" val="36186921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600" dirty="0"/>
              <a:t>ارزیابی فرد مواجهه یافته</a:t>
            </a:r>
            <a:endParaRPr lang="en-US" sz="3600" dirty="0"/>
          </a:p>
        </p:txBody>
      </p:sp>
      <p:sp>
        <p:nvSpPr>
          <p:cNvPr id="3" name="Content Placeholder 2"/>
          <p:cNvSpPr>
            <a:spLocks noGrp="1"/>
          </p:cNvSpPr>
          <p:nvPr>
            <p:ph idx="1"/>
          </p:nvPr>
        </p:nvSpPr>
        <p:spPr/>
        <p:txBody>
          <a:bodyPr/>
          <a:lstStyle/>
          <a:p>
            <a:r>
              <a:rPr lang="fa-IR" dirty="0"/>
              <a:t>سابقه ابتلا به  عفونت</a:t>
            </a:r>
            <a:r>
              <a:rPr lang="en-US" dirty="0"/>
              <a:t> </a:t>
            </a:r>
            <a:r>
              <a:rPr lang="en-US" dirty="0" smtClean="0"/>
              <a:t>HCV </a:t>
            </a:r>
            <a:r>
              <a:rPr lang="fa-IR" dirty="0" smtClean="0"/>
              <a:t> </a:t>
            </a:r>
            <a:r>
              <a:rPr lang="fa-IR" dirty="0"/>
              <a:t>،</a:t>
            </a:r>
            <a:r>
              <a:rPr lang="en-US" dirty="0"/>
              <a:t>HBV</a:t>
            </a:r>
            <a:r>
              <a:rPr lang="fa-IR" dirty="0"/>
              <a:t> یا </a:t>
            </a:r>
            <a:r>
              <a:rPr lang="en-US" dirty="0"/>
              <a:t>HIV </a:t>
            </a:r>
            <a:endParaRPr lang="fa-IR" dirty="0" smtClean="0"/>
          </a:p>
          <a:p>
            <a:r>
              <a:rPr lang="fa-IR" dirty="0"/>
              <a:t>سابقه واکسیناسیون هپاتیت </a:t>
            </a:r>
            <a:r>
              <a:rPr lang="en-US" dirty="0"/>
              <a:t>B</a:t>
            </a:r>
            <a:r>
              <a:rPr lang="fa-IR" dirty="0"/>
              <a:t> و وضعیت پاسخ به </a:t>
            </a:r>
            <a:r>
              <a:rPr lang="fa-IR" dirty="0" smtClean="0"/>
              <a:t>آن</a:t>
            </a:r>
          </a:p>
          <a:p>
            <a:r>
              <a:rPr lang="fa-IR" dirty="0"/>
              <a:t>آزمایش پایه برای</a:t>
            </a:r>
            <a:r>
              <a:rPr lang="en-US" dirty="0"/>
              <a:t> HBs </a:t>
            </a:r>
            <a:r>
              <a:rPr lang="en-US" dirty="0" smtClean="0"/>
              <a:t>Ag </a:t>
            </a:r>
            <a:r>
              <a:rPr lang="fa-IR" dirty="0" smtClean="0"/>
              <a:t>، </a:t>
            </a:r>
            <a:r>
              <a:rPr lang="en-US" dirty="0"/>
              <a:t>HBs </a:t>
            </a:r>
            <a:r>
              <a:rPr lang="en-US" dirty="0" err="1" smtClean="0"/>
              <a:t>Ab</a:t>
            </a:r>
            <a:r>
              <a:rPr lang="en-US" dirty="0" smtClean="0"/>
              <a:t> </a:t>
            </a:r>
            <a:r>
              <a:rPr lang="fa-IR" dirty="0"/>
              <a:t>، </a:t>
            </a:r>
            <a:r>
              <a:rPr lang="en-US" dirty="0" err="1"/>
              <a:t>HBc</a:t>
            </a:r>
            <a:r>
              <a:rPr lang="en-US" dirty="0"/>
              <a:t> </a:t>
            </a:r>
            <a:r>
              <a:rPr lang="en-US" dirty="0" err="1"/>
              <a:t>Ab</a:t>
            </a:r>
            <a:r>
              <a:rPr lang="fa-IR" dirty="0"/>
              <a:t> ،</a:t>
            </a:r>
            <a:r>
              <a:rPr lang="en-US" dirty="0"/>
              <a:t>HCV </a:t>
            </a:r>
            <a:r>
              <a:rPr lang="en-US" dirty="0" err="1"/>
              <a:t>Ab</a:t>
            </a:r>
            <a:r>
              <a:rPr lang="en-US" dirty="0"/>
              <a:t> </a:t>
            </a:r>
            <a:r>
              <a:rPr lang="fa-IR" dirty="0"/>
              <a:t>  و </a:t>
            </a:r>
            <a:r>
              <a:rPr lang="en-US" dirty="0" smtClean="0"/>
              <a:t>HIV </a:t>
            </a:r>
            <a:r>
              <a:rPr lang="en-US" dirty="0" err="1" smtClean="0"/>
              <a:t>Ab</a:t>
            </a:r>
            <a:r>
              <a:rPr lang="fa-IR" dirty="0" smtClean="0"/>
              <a:t> </a:t>
            </a:r>
            <a:r>
              <a:rPr lang="fa-IR" dirty="0"/>
              <a:t>در اسرع وقت و </a:t>
            </a:r>
            <a:r>
              <a:rPr lang="fa-IR" dirty="0" smtClean="0"/>
              <a:t>با موافقت </a:t>
            </a:r>
            <a:r>
              <a:rPr lang="fa-IR" dirty="0"/>
              <a:t>فرد مواجهه یافته </a:t>
            </a:r>
            <a:r>
              <a:rPr lang="fa-IR" dirty="0" smtClean="0"/>
              <a:t>در صورت نامشخص بودن وضعیت وی (</a:t>
            </a:r>
            <a:r>
              <a:rPr lang="fa-IR" dirty="0"/>
              <a:t>ترجیحا طی </a:t>
            </a:r>
            <a:r>
              <a:rPr lang="fa-IR"/>
              <a:t>72 </a:t>
            </a:r>
            <a:r>
              <a:rPr lang="fa-IR" smtClean="0"/>
              <a:t>ساعت)</a:t>
            </a:r>
            <a:endParaRPr lang="fa-IR" dirty="0" smtClean="0"/>
          </a:p>
          <a:p>
            <a:pPr lvl="0"/>
            <a:r>
              <a:rPr lang="fa-IR" dirty="0"/>
              <a:t>سابقه بیماری خاص یا </a:t>
            </a:r>
            <a:r>
              <a:rPr lang="fa-IR" dirty="0" smtClean="0"/>
              <a:t>حساسیت </a:t>
            </a:r>
            <a:r>
              <a:rPr lang="fa-IR" dirty="0"/>
              <a:t>دارویی</a:t>
            </a:r>
            <a:endParaRPr lang="en-US" dirty="0"/>
          </a:p>
          <a:p>
            <a:r>
              <a:rPr lang="fa-IR" dirty="0" smtClean="0"/>
              <a:t>شیردهی یا حاملگی</a:t>
            </a:r>
            <a:endParaRPr lang="fa-IR" dirty="0"/>
          </a:p>
        </p:txBody>
      </p:sp>
    </p:spTree>
    <p:extLst>
      <p:ext uri="{BB962C8B-B14F-4D97-AF65-F5344CB8AC3E}">
        <p14:creationId xmlns:p14="http://schemas.microsoft.com/office/powerpoint/2010/main" val="34777962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492896"/>
            <a:ext cx="7620000" cy="1431032"/>
          </a:xfrm>
        </p:spPr>
        <p:txBody>
          <a:bodyPr/>
          <a:lstStyle/>
          <a:p>
            <a:pPr algn="ctr"/>
            <a:r>
              <a:rPr lang="fa-IR" dirty="0"/>
              <a:t>مدیریت عفونت های مختلف در </a:t>
            </a:r>
            <a:r>
              <a:rPr lang="en-US" dirty="0"/>
              <a:t>PEP</a:t>
            </a:r>
            <a:br>
              <a:rPr lang="en-US" dirty="0"/>
            </a:br>
            <a:endParaRPr lang="fa-IR" dirty="0"/>
          </a:p>
        </p:txBody>
      </p:sp>
      <p:sp>
        <p:nvSpPr>
          <p:cNvPr id="3" name="Content Placeholder 2"/>
          <p:cNvSpPr>
            <a:spLocks noGrp="1"/>
          </p:cNvSpPr>
          <p:nvPr>
            <p:ph idx="1"/>
          </p:nvPr>
        </p:nvSpPr>
        <p:spPr>
          <a:xfrm>
            <a:off x="457200" y="5229200"/>
            <a:ext cx="7620000" cy="1171600"/>
          </a:xfrm>
        </p:spPr>
        <p:txBody>
          <a:bodyPr/>
          <a:lstStyle/>
          <a:p>
            <a:endParaRPr lang="fa-IR" dirty="0"/>
          </a:p>
        </p:txBody>
      </p:sp>
    </p:spTree>
    <p:extLst>
      <p:ext uri="{BB962C8B-B14F-4D97-AF65-F5344CB8AC3E}">
        <p14:creationId xmlns:p14="http://schemas.microsoft.com/office/powerpoint/2010/main" val="16638098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7620000" cy="562074"/>
          </a:xfrm>
        </p:spPr>
        <p:txBody>
          <a:bodyPr/>
          <a:lstStyle/>
          <a:p>
            <a:pPr algn="r"/>
            <a:r>
              <a:rPr lang="fa-IR" sz="2800" b="1" dirty="0"/>
              <a:t>مواجهه با </a:t>
            </a:r>
            <a:r>
              <a:rPr lang="en-US" sz="2800" b="1" dirty="0"/>
              <a:t>HBV </a:t>
            </a:r>
            <a:r>
              <a:rPr lang="fa-IR" sz="2800" b="1" dirty="0"/>
              <a:t> </a:t>
            </a:r>
            <a:r>
              <a:rPr lang="fa-IR" sz="2800" b="1" dirty="0" smtClean="0"/>
              <a:t>(</a:t>
            </a:r>
            <a:r>
              <a:rPr lang="fa-IR" sz="2000" dirty="0" smtClean="0"/>
              <a:t>ترجیحا </a:t>
            </a:r>
            <a:r>
              <a:rPr lang="fa-IR" sz="2000" dirty="0"/>
              <a:t>طی 24 ساعت اول و حداکثر </a:t>
            </a:r>
            <a:r>
              <a:rPr lang="fa-IR" sz="2000" dirty="0" smtClean="0"/>
              <a:t>ظرف 7 روز)</a:t>
            </a:r>
            <a:endParaRPr lang="fa-IR" sz="2000" dirty="0"/>
          </a:p>
        </p:txBody>
      </p:sp>
      <p:pic>
        <p:nvPicPr>
          <p:cNvPr id="1025"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124744"/>
            <a:ext cx="7992888"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idx="1"/>
          </p:nvPr>
        </p:nvSpPr>
        <p:spPr>
          <a:xfrm flipV="1">
            <a:off x="457200" y="6400799"/>
            <a:ext cx="7620000" cy="192683"/>
          </a:xfrm>
        </p:spPr>
        <p:txBody>
          <a:bodyPr>
            <a:normAutofit fontScale="32500" lnSpcReduction="20000"/>
          </a:bodyPr>
          <a:lstStyle/>
          <a:p>
            <a:endParaRPr lang="fa-IR" dirty="0"/>
          </a:p>
        </p:txBody>
      </p:sp>
    </p:spTree>
    <p:extLst>
      <p:ext uri="{BB962C8B-B14F-4D97-AF65-F5344CB8AC3E}">
        <p14:creationId xmlns:p14="http://schemas.microsoft.com/office/powerpoint/2010/main" val="10304634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922114"/>
          </a:xfrm>
        </p:spPr>
        <p:txBody>
          <a:bodyPr/>
          <a:lstStyle/>
          <a:p>
            <a:pPr algn="r"/>
            <a:r>
              <a:rPr lang="fa-IR" sz="4400" dirty="0" smtClean="0"/>
              <a:t>تعاریف</a:t>
            </a:r>
            <a:endParaRPr lang="fa-IR" sz="4400" dirty="0"/>
          </a:p>
        </p:txBody>
      </p:sp>
      <p:sp>
        <p:nvSpPr>
          <p:cNvPr id="3" name="Content Placeholder 2"/>
          <p:cNvSpPr>
            <a:spLocks noGrp="1"/>
          </p:cNvSpPr>
          <p:nvPr>
            <p:ph idx="1"/>
          </p:nvPr>
        </p:nvSpPr>
        <p:spPr>
          <a:xfrm>
            <a:off x="395536" y="1556792"/>
            <a:ext cx="7620000" cy="4988024"/>
          </a:xfrm>
        </p:spPr>
        <p:txBody>
          <a:bodyPr/>
          <a:lstStyle/>
          <a:p>
            <a:r>
              <a:rPr lang="fa-IR" sz="2800" dirty="0"/>
              <a:t>کارکنان مراقبت سلامت </a:t>
            </a:r>
            <a:r>
              <a:rPr lang="en-US" sz="2800" dirty="0"/>
              <a:t>(HCP</a:t>
            </a:r>
            <a:r>
              <a:rPr lang="en-US" sz="2800" dirty="0" smtClean="0"/>
              <a:t>)</a:t>
            </a:r>
            <a:endParaRPr lang="fa-IR" sz="2800" dirty="0" smtClean="0"/>
          </a:p>
          <a:p>
            <a:pPr>
              <a:buFont typeface="Wingdings" pitchFamily="2" charset="2"/>
              <a:buChar char="ü"/>
            </a:pPr>
            <a:r>
              <a:rPr lang="fa-IR" sz="2400" dirty="0"/>
              <a:t> </a:t>
            </a:r>
            <a:r>
              <a:rPr lang="fa-IR" sz="2400" dirty="0" smtClean="0"/>
              <a:t>ا</a:t>
            </a:r>
            <a:r>
              <a:rPr lang="fa-IR" dirty="0" smtClean="0"/>
              <a:t>فرادی که </a:t>
            </a:r>
            <a:r>
              <a:rPr lang="fa-IR" dirty="0"/>
              <a:t>با </a:t>
            </a:r>
            <a:r>
              <a:rPr lang="fa-IR" dirty="0" smtClean="0"/>
              <a:t>یا بدون </a:t>
            </a:r>
            <a:r>
              <a:rPr lang="fa-IR" dirty="0"/>
              <a:t>دستمزد مراقبت بهداشتی ارائه می نمایند و احتمال مواجهه با مواد </a:t>
            </a:r>
            <a:r>
              <a:rPr lang="fa-IR" dirty="0" smtClean="0"/>
              <a:t>عفونی برای </a:t>
            </a:r>
            <a:r>
              <a:rPr lang="fa-IR" dirty="0"/>
              <a:t>آنها وجود </a:t>
            </a:r>
            <a:r>
              <a:rPr lang="fa-IR" dirty="0" smtClean="0"/>
              <a:t>دارد</a:t>
            </a:r>
          </a:p>
          <a:p>
            <a:pPr>
              <a:buFont typeface="Wingdings" pitchFamily="2" charset="2"/>
              <a:buChar char="ü"/>
            </a:pPr>
            <a:endParaRPr lang="fa-IR" dirty="0"/>
          </a:p>
          <a:p>
            <a:r>
              <a:rPr lang="fa-IR" sz="2800" dirty="0" smtClean="0"/>
              <a:t>مواجهه</a:t>
            </a:r>
          </a:p>
          <a:p>
            <a:pPr>
              <a:buFont typeface="Wingdings" pitchFamily="2" charset="2"/>
              <a:buChar char="ü"/>
            </a:pPr>
            <a:r>
              <a:rPr lang="fa-IR" dirty="0"/>
              <a:t> تماس با خون، بافت یا سایر مایعات بالقوه عفونی بدن از طریق فرو رفتن سوزن در پوست یا بریدگی با شیء تیز یا تماس این مواد با غشای مخاطی یا پوست آسیب </a:t>
            </a:r>
            <a:r>
              <a:rPr lang="fa-IR" dirty="0" smtClean="0"/>
              <a:t>دیده که </a:t>
            </a:r>
            <a:r>
              <a:rPr lang="fa-IR" dirty="0"/>
              <a:t>می تواند </a:t>
            </a:r>
            <a:r>
              <a:rPr lang="en-US" dirty="0"/>
              <a:t>HCP</a:t>
            </a:r>
            <a:r>
              <a:rPr lang="fa-IR" dirty="0"/>
              <a:t> را در معرض عفونت </a:t>
            </a:r>
            <a:r>
              <a:rPr lang="en-US" dirty="0"/>
              <a:t>HIV</a:t>
            </a:r>
            <a:r>
              <a:rPr lang="fa-IR" dirty="0"/>
              <a:t> ،</a:t>
            </a:r>
            <a:r>
              <a:rPr lang="en-US" dirty="0"/>
              <a:t> HBV</a:t>
            </a:r>
            <a:r>
              <a:rPr lang="fa-IR" dirty="0"/>
              <a:t> و </a:t>
            </a:r>
            <a:r>
              <a:rPr lang="fa-IR" dirty="0" smtClean="0"/>
              <a:t>یا </a:t>
            </a:r>
            <a:r>
              <a:rPr lang="en-US" dirty="0"/>
              <a:t>HCV </a:t>
            </a:r>
            <a:r>
              <a:rPr lang="fa-IR" dirty="0"/>
              <a:t> قرار دهد</a:t>
            </a:r>
          </a:p>
        </p:txBody>
      </p:sp>
    </p:spTree>
    <p:extLst>
      <p:ext uri="{BB962C8B-B14F-4D97-AF65-F5344CB8AC3E}">
        <p14:creationId xmlns:p14="http://schemas.microsoft.com/office/powerpoint/2010/main" val="23658242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7620000" cy="778098"/>
          </a:xfrm>
        </p:spPr>
        <p:txBody>
          <a:bodyPr/>
          <a:lstStyle/>
          <a:p>
            <a:pPr algn="r"/>
            <a:r>
              <a:rPr lang="fa-IR" sz="3600" b="1" dirty="0"/>
              <a:t>مواجهه با </a:t>
            </a:r>
            <a:r>
              <a:rPr lang="en-US" sz="3600" b="1" dirty="0"/>
              <a:t>HCV </a:t>
            </a:r>
            <a:endParaRPr lang="fa-IR" sz="3600" dirty="0"/>
          </a:p>
        </p:txBody>
      </p:sp>
      <p:sp>
        <p:nvSpPr>
          <p:cNvPr id="3" name="Content Placeholder 2"/>
          <p:cNvSpPr>
            <a:spLocks noGrp="1"/>
          </p:cNvSpPr>
          <p:nvPr>
            <p:ph idx="1"/>
          </p:nvPr>
        </p:nvSpPr>
        <p:spPr>
          <a:xfrm>
            <a:off x="467544" y="1803422"/>
            <a:ext cx="7620000" cy="5060032"/>
          </a:xfrm>
        </p:spPr>
        <p:txBody>
          <a:bodyPr>
            <a:normAutofit/>
          </a:bodyPr>
          <a:lstStyle/>
          <a:p>
            <a:r>
              <a:rPr lang="fa-IR" sz="2400" dirty="0"/>
              <a:t>در حال حاضر هیچ توصیه ای برای پروفیلاکسی دارویی بعد از  تماس برای </a:t>
            </a:r>
            <a:r>
              <a:rPr lang="en-US" sz="2400" dirty="0"/>
              <a:t>HCV</a:t>
            </a:r>
            <a:r>
              <a:rPr lang="fa-IR" sz="2400" dirty="0"/>
              <a:t>  وجود </a:t>
            </a:r>
            <a:r>
              <a:rPr lang="fa-IR" sz="2400" dirty="0" smtClean="0"/>
              <a:t>ندارد</a:t>
            </a:r>
          </a:p>
          <a:p>
            <a:r>
              <a:rPr lang="fa-IR" sz="2400" dirty="0" smtClean="0"/>
              <a:t>ایمونوگلوبولین مؤثر نیست</a:t>
            </a:r>
          </a:p>
          <a:p>
            <a:r>
              <a:rPr lang="fa-IR" sz="2400" dirty="0" smtClean="0"/>
              <a:t>واکسن وجود ندارد</a:t>
            </a:r>
          </a:p>
          <a:p>
            <a:r>
              <a:rPr lang="fa-IR" sz="2400" dirty="0" smtClean="0"/>
              <a:t>داروهای </a:t>
            </a:r>
            <a:r>
              <a:rPr lang="en-US" sz="2400" dirty="0" smtClean="0"/>
              <a:t>DAA</a:t>
            </a:r>
            <a:r>
              <a:rPr lang="fa-IR" sz="2400" dirty="0" smtClean="0"/>
              <a:t> در حال حاضر توصیه نمی شوند</a:t>
            </a:r>
          </a:p>
          <a:p>
            <a:r>
              <a:rPr lang="fa-IR" sz="2400" dirty="0" smtClean="0"/>
              <a:t>انجام مشاوره </a:t>
            </a:r>
            <a:r>
              <a:rPr lang="fa-IR" sz="2400" dirty="0"/>
              <a:t>مناسب، آزمایش و پیگیری </a:t>
            </a:r>
          </a:p>
          <a:p>
            <a:r>
              <a:rPr lang="fa-IR" sz="2400" dirty="0" smtClean="0"/>
              <a:t>در صورت </a:t>
            </a:r>
            <a:r>
              <a:rPr lang="fa-IR" sz="2400" dirty="0"/>
              <a:t>ابتلا به </a:t>
            </a:r>
            <a:r>
              <a:rPr lang="en-US" sz="2400" dirty="0"/>
              <a:t>HCV</a:t>
            </a:r>
            <a:r>
              <a:rPr lang="fa-IR" sz="2400" dirty="0"/>
              <a:t>، فرد مواحهه یافته، کاندید درمان </a:t>
            </a:r>
            <a:r>
              <a:rPr lang="fa-IR" sz="2400" dirty="0" smtClean="0"/>
              <a:t>است</a:t>
            </a:r>
            <a:endParaRPr lang="fa-IR" sz="2400" dirty="0"/>
          </a:p>
        </p:txBody>
      </p:sp>
    </p:spTree>
    <p:extLst>
      <p:ext uri="{BB962C8B-B14F-4D97-AF65-F5344CB8AC3E}">
        <p14:creationId xmlns:p14="http://schemas.microsoft.com/office/powerpoint/2010/main" val="40672958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t>مواجهه با </a:t>
            </a:r>
            <a:r>
              <a:rPr lang="en-US" b="1" dirty="0"/>
              <a:t>HIV </a:t>
            </a:r>
            <a:endParaRPr lang="fa-IR" dirty="0"/>
          </a:p>
        </p:txBody>
      </p:sp>
      <p:sp>
        <p:nvSpPr>
          <p:cNvPr id="3" name="Content Placeholder 2"/>
          <p:cNvSpPr>
            <a:spLocks noGrp="1"/>
          </p:cNvSpPr>
          <p:nvPr>
            <p:ph idx="1"/>
          </p:nvPr>
        </p:nvSpPr>
        <p:spPr/>
        <p:txBody>
          <a:bodyPr/>
          <a:lstStyle/>
          <a:p>
            <a:r>
              <a:rPr lang="fa-IR" sz="2800" b="1" dirty="0"/>
              <a:t>معیارهای </a:t>
            </a:r>
            <a:r>
              <a:rPr lang="fa-IR" sz="2800" b="1" dirty="0" smtClean="0"/>
              <a:t>شروع </a:t>
            </a:r>
            <a:r>
              <a:rPr lang="fa-IR" sz="2800" b="1" dirty="0"/>
              <a:t>پروفیلاکسی</a:t>
            </a:r>
            <a:endParaRPr lang="en-US" sz="2800" dirty="0"/>
          </a:p>
          <a:p>
            <a:pPr>
              <a:buFont typeface="Wingdings" pitchFamily="2" charset="2"/>
              <a:buChar char="ü"/>
            </a:pPr>
            <a:r>
              <a:rPr lang="fa-IR" dirty="0" smtClean="0"/>
              <a:t> </a:t>
            </a:r>
            <a:r>
              <a:rPr lang="fa-IR" dirty="0"/>
              <a:t>مواجهه در 72 ساعت اخیر </a:t>
            </a:r>
            <a:endParaRPr lang="fa-IR" dirty="0" smtClean="0"/>
          </a:p>
          <a:p>
            <a:pPr>
              <a:buFont typeface="Wingdings" pitchFamily="2" charset="2"/>
              <a:buChar char="ü"/>
            </a:pPr>
            <a:r>
              <a:rPr lang="fa-IR" dirty="0"/>
              <a:t> فرد مواجهه یافته مبتلا به عفونت </a:t>
            </a:r>
            <a:r>
              <a:rPr lang="en-US" dirty="0"/>
              <a:t>HIV</a:t>
            </a:r>
            <a:r>
              <a:rPr lang="fa-IR" dirty="0"/>
              <a:t> نیست یا در زمان تصمیم گیری وضعیت نامشخص </a:t>
            </a:r>
            <a:r>
              <a:rPr lang="fa-IR" dirty="0" smtClean="0"/>
              <a:t>دارد</a:t>
            </a:r>
          </a:p>
          <a:p>
            <a:pPr>
              <a:buFont typeface="Wingdings" pitchFamily="2" charset="2"/>
              <a:buChar char="ü"/>
            </a:pPr>
            <a:r>
              <a:rPr lang="fa-IR" dirty="0"/>
              <a:t> </a:t>
            </a:r>
            <a:r>
              <a:rPr lang="fa-IR" dirty="0" smtClean="0"/>
              <a:t>تماس مخاط </a:t>
            </a:r>
            <a:r>
              <a:rPr lang="fa-IR" dirty="0"/>
              <a:t>و یا پوست آسیب دیده </a:t>
            </a:r>
            <a:r>
              <a:rPr lang="fa-IR" dirty="0" smtClean="0"/>
              <a:t>با </a:t>
            </a:r>
            <a:r>
              <a:rPr lang="fa-IR" dirty="0"/>
              <a:t>مایعات بالقوه عفونی </a:t>
            </a:r>
            <a:r>
              <a:rPr lang="fa-IR" dirty="0" smtClean="0"/>
              <a:t>بدن</a:t>
            </a:r>
          </a:p>
          <a:p>
            <a:pPr lvl="0">
              <a:buFont typeface="Wingdings" pitchFamily="2" charset="2"/>
              <a:buChar char="ü"/>
            </a:pPr>
            <a:r>
              <a:rPr lang="fa-IR" dirty="0"/>
              <a:t> </a:t>
            </a:r>
            <a:r>
              <a:rPr lang="fa-IR" dirty="0" smtClean="0"/>
              <a:t> </a:t>
            </a:r>
            <a:r>
              <a:rPr lang="fa-IR" dirty="0"/>
              <a:t>منبع مبتلا به عفونت</a:t>
            </a:r>
            <a:r>
              <a:rPr lang="en-US" dirty="0"/>
              <a:t>HIV </a:t>
            </a:r>
            <a:r>
              <a:rPr lang="fa-IR" dirty="0"/>
              <a:t> است و یا جزء گروههای پر خطر قرار دارد</a:t>
            </a:r>
            <a:endParaRPr lang="en-US" dirty="0"/>
          </a:p>
          <a:p>
            <a:pPr marL="114300" indent="0">
              <a:buNone/>
            </a:pPr>
            <a:endParaRPr lang="fa-IR" dirty="0"/>
          </a:p>
        </p:txBody>
      </p:sp>
    </p:spTree>
    <p:extLst>
      <p:ext uri="{BB962C8B-B14F-4D97-AF65-F5344CB8AC3E}">
        <p14:creationId xmlns:p14="http://schemas.microsoft.com/office/powerpoint/2010/main" val="33480492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457200" y="980728"/>
            <a:ext cx="7620000" cy="5420072"/>
          </a:xfrm>
        </p:spPr>
        <p:txBody>
          <a:bodyPr/>
          <a:lstStyle/>
          <a:p>
            <a:pPr lvl="0"/>
            <a:r>
              <a:rPr lang="fa-IR" dirty="0"/>
              <a:t>نامشخص بودن وضعیت</a:t>
            </a:r>
            <a:r>
              <a:rPr lang="en-US" dirty="0"/>
              <a:t>HIV </a:t>
            </a:r>
            <a:r>
              <a:rPr lang="fa-IR" dirty="0"/>
              <a:t> در فردی که دچار مواجهه شده، مانعی برای شروع پروفیلاکسی با </a:t>
            </a:r>
            <a:r>
              <a:rPr lang="en-US" dirty="0"/>
              <a:t>ARV</a:t>
            </a:r>
            <a:r>
              <a:rPr lang="fa-IR" dirty="0"/>
              <a:t> نیست. نتیجه آزمایش تصمیم برای ادامه درمان را مشخص خواهد کرد</a:t>
            </a:r>
            <a:r>
              <a:rPr lang="fa-IR" dirty="0" smtClean="0"/>
              <a:t>.</a:t>
            </a:r>
          </a:p>
          <a:p>
            <a:pPr marL="114300" lvl="0" indent="0">
              <a:buNone/>
            </a:pPr>
            <a:endParaRPr lang="fa-IR" dirty="0" smtClean="0"/>
          </a:p>
          <a:p>
            <a:pPr lvl="0"/>
            <a:r>
              <a:rPr lang="fa-IR" dirty="0"/>
              <a:t>پروفیلاکسی بعد از تماس با </a:t>
            </a:r>
            <a:r>
              <a:rPr lang="en-US" dirty="0"/>
              <a:t>HIV</a:t>
            </a:r>
            <a:r>
              <a:rPr lang="fa-IR" dirty="0"/>
              <a:t>  باید "بلافاصله " شروع شود </a:t>
            </a:r>
            <a:endParaRPr lang="fa-IR" dirty="0" smtClean="0"/>
          </a:p>
          <a:p>
            <a:pPr lvl="0"/>
            <a:r>
              <a:rPr lang="fa-IR" dirty="0"/>
              <a:t>شروع </a:t>
            </a:r>
            <a:r>
              <a:rPr lang="fa-IR" dirty="0" smtClean="0"/>
              <a:t>درمان پیش گیرانه </a:t>
            </a:r>
            <a:r>
              <a:rPr lang="fa-IR" dirty="0"/>
              <a:t>پس از 72 ساعت توصیه </a:t>
            </a:r>
            <a:r>
              <a:rPr lang="fa-IR" dirty="0" smtClean="0"/>
              <a:t>نمیشود</a:t>
            </a:r>
          </a:p>
          <a:p>
            <a:pPr marL="114300" lvl="0" indent="0">
              <a:buNone/>
            </a:pPr>
            <a:endParaRPr lang="fa-IR" dirty="0" smtClean="0"/>
          </a:p>
          <a:p>
            <a:r>
              <a:rPr lang="fa-IR" dirty="0"/>
              <a:t>در صورت وجود ترديد </a:t>
            </a:r>
            <a:r>
              <a:rPr lang="fa-IR" dirty="0" smtClean="0"/>
              <a:t>درباره </a:t>
            </a:r>
            <a:r>
              <a:rPr lang="fa-IR" dirty="0"/>
              <a:t>ميزان خطر بعد از مواجهه ، شروع درمان پروفیلاکسی </a:t>
            </a:r>
            <a:r>
              <a:rPr lang="en-US" dirty="0"/>
              <a:t>ARV</a:t>
            </a:r>
            <a:r>
              <a:rPr lang="fa-IR" dirty="0"/>
              <a:t> بهتر از تاخير در تجويز است. اما فرد را ظرف 48 ساعت به مرکزی که تجربه بیشتری در این زمینه دارد، ارجاع دهید تا درمورد ادامه یا قطع آن تصمیم گیری </a:t>
            </a:r>
            <a:r>
              <a:rPr lang="fa-IR" dirty="0" smtClean="0"/>
              <a:t>شود</a:t>
            </a:r>
            <a:endParaRPr lang="en-US" dirty="0"/>
          </a:p>
          <a:p>
            <a:pPr lvl="0"/>
            <a:endParaRPr lang="en-US" dirty="0"/>
          </a:p>
          <a:p>
            <a:endParaRPr lang="fa-IR" dirty="0"/>
          </a:p>
        </p:txBody>
      </p:sp>
    </p:spTree>
    <p:extLst>
      <p:ext uri="{BB962C8B-B14F-4D97-AF65-F5344CB8AC3E}">
        <p14:creationId xmlns:p14="http://schemas.microsoft.com/office/powerpoint/2010/main" val="15883399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5367385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418058"/>
          </a:xfrm>
        </p:spPr>
        <p:txBody>
          <a:bodyPr/>
          <a:lstStyle/>
          <a:p>
            <a:endParaRPr lang="fa-IR" dirty="0"/>
          </a:p>
        </p:txBody>
      </p:sp>
      <p:sp>
        <p:nvSpPr>
          <p:cNvPr id="3" name="Content Placeholder 2"/>
          <p:cNvSpPr>
            <a:spLocks noGrp="1"/>
          </p:cNvSpPr>
          <p:nvPr>
            <p:ph idx="1"/>
          </p:nvPr>
        </p:nvSpPr>
        <p:spPr>
          <a:xfrm>
            <a:off x="467544" y="1412776"/>
            <a:ext cx="7620000" cy="5276056"/>
          </a:xfrm>
        </p:spPr>
        <p:txBody>
          <a:bodyPr/>
          <a:lstStyle/>
          <a:p>
            <a:pPr lvl="0"/>
            <a:r>
              <a:rPr lang="fa-IR" dirty="0"/>
              <a:t>در صورتیکه تصمیم گیری برای شروع درمان پروفیلاکسی بدون در دست داشتن نتیجه </a:t>
            </a:r>
            <a:r>
              <a:rPr lang="fa-IR" dirty="0" smtClean="0"/>
              <a:t>آزمایشات </a:t>
            </a:r>
            <a:r>
              <a:rPr lang="fa-IR" dirty="0"/>
              <a:t>و براساس عوامل خطر بوده، باید تصمیم گیری برای ادامه درمان بر اساس نتیجه آزمایش صورت </a:t>
            </a:r>
            <a:r>
              <a:rPr lang="fa-IR" dirty="0" smtClean="0"/>
              <a:t>گیرد</a:t>
            </a:r>
            <a:r>
              <a:rPr lang="fa-IR" dirty="0"/>
              <a:t>:</a:t>
            </a:r>
            <a:endParaRPr lang="fa-IR" dirty="0" smtClean="0"/>
          </a:p>
          <a:p>
            <a:pPr lvl="0">
              <a:buFont typeface="Wingdings" pitchFamily="2" charset="2"/>
              <a:buChar char="ü"/>
            </a:pPr>
            <a:r>
              <a:rPr lang="fa-IR" dirty="0"/>
              <a:t> </a:t>
            </a:r>
            <a:r>
              <a:rPr lang="fa-IR" dirty="0" smtClean="0"/>
              <a:t>در </a:t>
            </a:r>
            <a:r>
              <a:rPr lang="fa-IR" dirty="0"/>
              <a:t>صورت </a:t>
            </a:r>
            <a:r>
              <a:rPr lang="fa-IR" dirty="0" smtClean="0"/>
              <a:t>منفی بودن </a:t>
            </a:r>
            <a:r>
              <a:rPr lang="fa-IR" dirty="0"/>
              <a:t>فرد منبع از نظر </a:t>
            </a:r>
            <a:r>
              <a:rPr lang="en-US" dirty="0"/>
              <a:t>HIV</a:t>
            </a:r>
            <a:r>
              <a:rPr lang="fa-IR" dirty="0"/>
              <a:t> ، بايد </a:t>
            </a:r>
            <a:r>
              <a:rPr lang="en-US" dirty="0"/>
              <a:t>PEP</a:t>
            </a:r>
            <a:r>
              <a:rPr lang="fa-IR" dirty="0"/>
              <a:t> متوقف </a:t>
            </a:r>
            <a:r>
              <a:rPr lang="fa-IR" dirty="0" smtClean="0"/>
              <a:t>شود</a:t>
            </a:r>
          </a:p>
          <a:p>
            <a:pPr lvl="0">
              <a:buFont typeface="Wingdings" pitchFamily="2" charset="2"/>
              <a:buChar char="ü"/>
            </a:pPr>
            <a:r>
              <a:rPr lang="fa-IR" dirty="0" smtClean="0"/>
              <a:t> در </a:t>
            </a:r>
            <a:r>
              <a:rPr lang="fa-IR" dirty="0"/>
              <a:t>صورتیکه دسترسی به منبع وجود ندارد دوره درمان تکمیل </a:t>
            </a:r>
            <a:r>
              <a:rPr lang="fa-IR" dirty="0" smtClean="0"/>
              <a:t>شود</a:t>
            </a:r>
          </a:p>
          <a:p>
            <a:pPr lvl="0"/>
            <a:endParaRPr lang="fa-IR" dirty="0"/>
          </a:p>
          <a:p>
            <a:pPr marL="114300" lvl="0" indent="0">
              <a:buNone/>
            </a:pPr>
            <a:endParaRPr lang="fa-IR" dirty="0"/>
          </a:p>
          <a:p>
            <a:pPr lvl="0"/>
            <a:r>
              <a:rPr lang="fa-IR" dirty="0" smtClean="0"/>
              <a:t>در صورت رخ داد مواجهه عفونت زایی که واجد دریافت داروی پیش گیری است، </a:t>
            </a:r>
            <a:r>
              <a:rPr lang="fa-IR" smtClean="0"/>
              <a:t>رژیم ترکیبی ضد رتروویروسی </a:t>
            </a:r>
            <a:r>
              <a:rPr lang="fa-IR" sz="2800" dirty="0" smtClean="0">
                <a:solidFill>
                  <a:srgbClr val="FF0000"/>
                </a:solidFill>
              </a:rPr>
              <a:t>سه دارویی </a:t>
            </a:r>
            <a:r>
              <a:rPr lang="fa-IR" dirty="0" smtClean="0"/>
              <a:t>توصیه می شود</a:t>
            </a:r>
            <a:endParaRPr lang="en-US" dirty="0"/>
          </a:p>
          <a:p>
            <a:endParaRPr lang="fa-IR" dirty="0"/>
          </a:p>
        </p:txBody>
      </p:sp>
    </p:spTree>
    <p:extLst>
      <p:ext uri="{BB962C8B-B14F-4D97-AF65-F5344CB8AC3E}">
        <p14:creationId xmlns:p14="http://schemas.microsoft.com/office/powerpoint/2010/main" val="16472979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7620000" cy="778098"/>
          </a:xfrm>
        </p:spPr>
        <p:txBody>
          <a:bodyPr/>
          <a:lstStyle/>
          <a:p>
            <a:pPr algn="r"/>
            <a:endParaRPr lang="fa-IR" sz="3600" dirty="0"/>
          </a:p>
        </p:txBody>
      </p:sp>
      <p:sp>
        <p:nvSpPr>
          <p:cNvPr id="3" name="Content Placeholder 2"/>
          <p:cNvSpPr>
            <a:spLocks noGrp="1"/>
          </p:cNvSpPr>
          <p:nvPr>
            <p:ph idx="1"/>
          </p:nvPr>
        </p:nvSpPr>
        <p:spPr>
          <a:xfrm>
            <a:off x="457200" y="1916832"/>
            <a:ext cx="7620000" cy="4483968"/>
          </a:xfrm>
        </p:spPr>
        <p:txBody>
          <a:bodyPr>
            <a:normAutofit/>
          </a:bodyPr>
          <a:lstStyle/>
          <a:p>
            <a:pPr marL="114300" indent="0" algn="l" rtl="0">
              <a:buNone/>
            </a:pPr>
            <a:endParaRPr lang="fa-IR" sz="2400" dirty="0"/>
          </a:p>
        </p:txBody>
      </p:sp>
      <p:pic>
        <p:nvPicPr>
          <p:cNvPr id="4" name="Picture 3"/>
          <p:cNvPicPr>
            <a:picLocks noChangeAspect="1"/>
          </p:cNvPicPr>
          <p:nvPr/>
        </p:nvPicPr>
        <p:blipFill>
          <a:blip r:embed="rId2"/>
          <a:stretch>
            <a:fillRect/>
          </a:stretch>
        </p:blipFill>
        <p:spPr>
          <a:xfrm>
            <a:off x="0" y="548680"/>
            <a:ext cx="8316416" cy="5976664"/>
          </a:xfrm>
          <a:prstGeom prst="rect">
            <a:avLst/>
          </a:prstGeom>
        </p:spPr>
      </p:pic>
    </p:spTree>
    <p:extLst>
      <p:ext uri="{BB962C8B-B14F-4D97-AF65-F5344CB8AC3E}">
        <p14:creationId xmlns:p14="http://schemas.microsoft.com/office/powerpoint/2010/main" val="10371172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418058"/>
          </a:xfrm>
        </p:spPr>
        <p:txBody>
          <a:bodyPr/>
          <a:lstStyle/>
          <a:p>
            <a:endParaRPr lang="fa-IR" dirty="0"/>
          </a:p>
        </p:txBody>
      </p:sp>
      <p:sp>
        <p:nvSpPr>
          <p:cNvPr id="3" name="Content Placeholder 2"/>
          <p:cNvSpPr>
            <a:spLocks noGrp="1"/>
          </p:cNvSpPr>
          <p:nvPr>
            <p:ph idx="1"/>
          </p:nvPr>
        </p:nvSpPr>
        <p:spPr>
          <a:xfrm>
            <a:off x="457200" y="1556792"/>
            <a:ext cx="7620000" cy="4844008"/>
          </a:xfrm>
        </p:spPr>
        <p:txBody>
          <a:bodyPr/>
          <a:lstStyle/>
          <a:p>
            <a:r>
              <a:rPr lang="fa-IR" dirty="0"/>
              <a:t>دوره درمان 28 روز </a:t>
            </a:r>
            <a:r>
              <a:rPr lang="fa-IR" dirty="0" smtClean="0"/>
              <a:t>است</a:t>
            </a:r>
          </a:p>
          <a:p>
            <a:pPr marL="114300" indent="0">
              <a:buNone/>
            </a:pPr>
            <a:endParaRPr lang="fa-IR" dirty="0" smtClean="0"/>
          </a:p>
          <a:p>
            <a:r>
              <a:rPr lang="fa-IR" sz="2400" dirty="0">
                <a:solidFill>
                  <a:srgbClr val="0D0D0D"/>
                </a:solidFill>
                <a:latin typeface="Times New Roman"/>
                <a:ea typeface="Times New Roman"/>
                <a:cs typeface="Nazanin"/>
              </a:rPr>
              <a:t>مصرف نويراپين، </a:t>
            </a:r>
            <a:r>
              <a:rPr lang="fa-IR" sz="2400" dirty="0" smtClean="0">
                <a:solidFill>
                  <a:srgbClr val="0D0D0D"/>
                </a:solidFill>
                <a:latin typeface="Times New Roman"/>
                <a:ea typeface="Times New Roman"/>
                <a:cs typeface="Nazanin"/>
              </a:rPr>
              <a:t>آباکاویر، دیدانوزین وافاویرنز توصیه نمی شود</a:t>
            </a:r>
          </a:p>
          <a:p>
            <a:pPr marL="114300" indent="0">
              <a:buNone/>
            </a:pPr>
            <a:endParaRPr lang="fa-IR" sz="2400" dirty="0" smtClean="0">
              <a:solidFill>
                <a:srgbClr val="0D0D0D"/>
              </a:solidFill>
              <a:latin typeface="Times New Roman"/>
              <a:ea typeface="Times New Roman"/>
              <a:cs typeface="Nazanin"/>
            </a:endParaRPr>
          </a:p>
          <a:p>
            <a:r>
              <a:rPr lang="fa-IR" sz="2400" dirty="0" smtClean="0">
                <a:solidFill>
                  <a:srgbClr val="0D0D0D"/>
                </a:solidFill>
                <a:latin typeface="Times New Roman"/>
              </a:rPr>
              <a:t>پیش گیری تماس در خانم باردار با فرد عادی تفاوتی ندارد</a:t>
            </a:r>
          </a:p>
          <a:p>
            <a:pPr marL="114300" indent="0">
              <a:buNone/>
            </a:pPr>
            <a:endParaRPr lang="fa-IR" sz="2400" dirty="0" smtClean="0">
              <a:solidFill>
                <a:srgbClr val="0D0D0D"/>
              </a:solidFill>
              <a:latin typeface="Times New Roman"/>
            </a:endParaRPr>
          </a:p>
          <a:p>
            <a:r>
              <a:rPr lang="fa-IR" sz="2400" dirty="0" smtClean="0">
                <a:solidFill>
                  <a:srgbClr val="0D0D0D"/>
                </a:solidFill>
                <a:latin typeface="Times New Roman"/>
              </a:rPr>
              <a:t>اگر فرد مواجهه یافته مادر شیرده باشد در طول دوره پی گیری باید شیر دهی متوقف شود</a:t>
            </a:r>
          </a:p>
          <a:p>
            <a:pPr marL="114300" indent="0">
              <a:buNone/>
            </a:pPr>
            <a:endParaRPr lang="fa-IR" dirty="0"/>
          </a:p>
        </p:txBody>
      </p:sp>
    </p:spTree>
    <p:extLst>
      <p:ext uri="{BB962C8B-B14F-4D97-AF65-F5344CB8AC3E}">
        <p14:creationId xmlns:p14="http://schemas.microsoft.com/office/powerpoint/2010/main" val="7746344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t>مشاوره بعد از مواجهه با  </a:t>
            </a:r>
            <a:r>
              <a:rPr lang="en-US" b="1" dirty="0"/>
              <a:t>HIV </a:t>
            </a:r>
            <a:endParaRPr lang="fa-IR" dirty="0"/>
          </a:p>
        </p:txBody>
      </p:sp>
      <p:sp>
        <p:nvSpPr>
          <p:cNvPr id="3" name="Content Placeholder 2"/>
          <p:cNvSpPr>
            <a:spLocks noGrp="1"/>
          </p:cNvSpPr>
          <p:nvPr>
            <p:ph idx="1"/>
          </p:nvPr>
        </p:nvSpPr>
        <p:spPr/>
        <p:txBody>
          <a:bodyPr/>
          <a:lstStyle/>
          <a:p>
            <a:r>
              <a:rPr lang="fa-IR" dirty="0"/>
              <a:t>میزان خطراحتمالی ابتلا به  </a:t>
            </a:r>
            <a:r>
              <a:rPr lang="en-US" dirty="0"/>
              <a:t>HIV</a:t>
            </a:r>
            <a:r>
              <a:rPr lang="fa-IR" dirty="0"/>
              <a:t> پس از </a:t>
            </a:r>
            <a:r>
              <a:rPr lang="fa-IR" dirty="0" smtClean="0"/>
              <a:t>مواجهه</a:t>
            </a:r>
          </a:p>
          <a:p>
            <a:r>
              <a:rPr lang="fa-IR" dirty="0"/>
              <a:t>میزان دانسته ها و ندانسته های ما از تاثیر رژیم درمانی </a:t>
            </a:r>
            <a:r>
              <a:rPr lang="fa-IR" dirty="0" smtClean="0"/>
              <a:t>پیشگیری</a:t>
            </a:r>
          </a:p>
          <a:p>
            <a:r>
              <a:rPr lang="fa-IR" dirty="0"/>
              <a:t>اهمیت پیگیری </a:t>
            </a:r>
            <a:r>
              <a:rPr lang="fa-IR" dirty="0" smtClean="0"/>
              <a:t>آزمایش </a:t>
            </a:r>
            <a:r>
              <a:rPr lang="en-US" dirty="0"/>
              <a:t>HIV</a:t>
            </a:r>
            <a:r>
              <a:rPr lang="fa-IR" dirty="0"/>
              <a:t> و مشاوره پس از </a:t>
            </a:r>
            <a:r>
              <a:rPr lang="fa-IR" dirty="0" smtClean="0"/>
              <a:t>آزمایش و پایبندی به درمان</a:t>
            </a:r>
          </a:p>
          <a:p>
            <a:r>
              <a:rPr lang="fa-IR" dirty="0"/>
              <a:t>عوارض دارویی </a:t>
            </a:r>
            <a:r>
              <a:rPr lang="fa-IR" dirty="0" smtClean="0"/>
              <a:t>شایع</a:t>
            </a:r>
          </a:p>
          <a:p>
            <a:r>
              <a:rPr lang="fa-IR" dirty="0" smtClean="0"/>
              <a:t>خودداری از اهدای </a:t>
            </a:r>
            <a:r>
              <a:rPr lang="fa-IR" dirty="0"/>
              <a:t>خون، پلاسما، اعضا، بافت و </a:t>
            </a:r>
            <a:r>
              <a:rPr lang="fa-IR" dirty="0" smtClean="0"/>
              <a:t>منی </a:t>
            </a:r>
            <a:r>
              <a:rPr lang="fa-IR" dirty="0"/>
              <a:t>و شير </a:t>
            </a:r>
            <a:r>
              <a:rPr lang="fa-IR" dirty="0" smtClean="0"/>
              <a:t>دهی </a:t>
            </a:r>
            <a:r>
              <a:rPr lang="fa-IR" dirty="0"/>
              <a:t>در دوره پیگیری </a:t>
            </a:r>
          </a:p>
          <a:p>
            <a:r>
              <a:rPr lang="fa-IR" dirty="0" smtClean="0"/>
              <a:t>استفاده صحیح از کاندوم برای </a:t>
            </a:r>
            <a:r>
              <a:rPr lang="fa-IR" dirty="0"/>
              <a:t>نزدیکی </a:t>
            </a:r>
            <a:r>
              <a:rPr lang="fa-IR" dirty="0" smtClean="0"/>
              <a:t>در دوره پی گیری</a:t>
            </a:r>
          </a:p>
          <a:p>
            <a:r>
              <a:rPr lang="fa-IR" dirty="0" smtClean="0"/>
              <a:t>استفاده </a:t>
            </a:r>
            <a:r>
              <a:rPr lang="fa-IR" dirty="0"/>
              <a:t>از سایر روشهای </a:t>
            </a:r>
            <a:r>
              <a:rPr lang="fa-IR" dirty="0" smtClean="0"/>
              <a:t>پيشگيری </a:t>
            </a:r>
            <a:r>
              <a:rPr lang="fa-IR" dirty="0"/>
              <a:t>از </a:t>
            </a:r>
            <a:r>
              <a:rPr lang="fa-IR" dirty="0" smtClean="0"/>
              <a:t>بارداری </a:t>
            </a:r>
            <a:r>
              <a:rPr lang="fa-IR" dirty="0"/>
              <a:t>در کنار کاندوم </a:t>
            </a:r>
            <a:r>
              <a:rPr lang="fa-IR" dirty="0" smtClean="0"/>
              <a:t>در صورت امکان</a:t>
            </a:r>
          </a:p>
          <a:p>
            <a:r>
              <a:rPr lang="fa-IR" dirty="0" smtClean="0"/>
              <a:t>خودداری </a:t>
            </a:r>
            <a:r>
              <a:rPr lang="fa-IR" dirty="0"/>
              <a:t>از اشتراک </a:t>
            </a:r>
            <a:r>
              <a:rPr lang="fa-IR" dirty="0" smtClean="0"/>
              <a:t>وسايل </a:t>
            </a:r>
            <a:r>
              <a:rPr lang="fa-IR" dirty="0"/>
              <a:t>تزريق و سایر وسایل برنده مثل تیغ ریش تراشی و سایر رفتارهای </a:t>
            </a:r>
            <a:r>
              <a:rPr lang="fa-IR" dirty="0" smtClean="0"/>
              <a:t>پرخطر</a:t>
            </a:r>
            <a:endParaRPr lang="fa-IR" dirty="0"/>
          </a:p>
        </p:txBody>
      </p:sp>
    </p:spTree>
    <p:extLst>
      <p:ext uri="{BB962C8B-B14F-4D97-AF65-F5344CB8AC3E}">
        <p14:creationId xmlns:p14="http://schemas.microsoft.com/office/powerpoint/2010/main" val="14466229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132856"/>
            <a:ext cx="7620000" cy="1872208"/>
          </a:xfrm>
        </p:spPr>
        <p:txBody>
          <a:bodyPr/>
          <a:lstStyle/>
          <a:p>
            <a:pPr algn="ctr"/>
            <a:r>
              <a:rPr lang="fa-IR" sz="5400" dirty="0" smtClean="0"/>
              <a:t>پی گیری مواجهه</a:t>
            </a:r>
            <a:endParaRPr lang="fa-IR" sz="5400" dirty="0"/>
          </a:p>
        </p:txBody>
      </p:sp>
      <p:sp>
        <p:nvSpPr>
          <p:cNvPr id="3" name="Content Placeholder 2"/>
          <p:cNvSpPr>
            <a:spLocks noGrp="1"/>
          </p:cNvSpPr>
          <p:nvPr>
            <p:ph idx="1"/>
          </p:nvPr>
        </p:nvSpPr>
        <p:spPr>
          <a:xfrm>
            <a:off x="457200" y="5949280"/>
            <a:ext cx="7620000" cy="451520"/>
          </a:xfrm>
        </p:spPr>
        <p:txBody>
          <a:bodyPr/>
          <a:lstStyle/>
          <a:p>
            <a:endParaRPr lang="fa-IR" dirty="0"/>
          </a:p>
        </p:txBody>
      </p:sp>
    </p:spTree>
    <p:extLst>
      <p:ext uri="{BB962C8B-B14F-4D97-AF65-F5344CB8AC3E}">
        <p14:creationId xmlns:p14="http://schemas.microsoft.com/office/powerpoint/2010/main" val="25978175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1066130"/>
          </a:xfrm>
        </p:spPr>
        <p:txBody>
          <a:bodyPr/>
          <a:lstStyle/>
          <a:p>
            <a:pPr algn="r"/>
            <a:r>
              <a:rPr lang="fa-IR" sz="3200" b="1" dirty="0"/>
              <a:t>پیگیری مواجهه با هپاتيت </a:t>
            </a:r>
            <a:r>
              <a:rPr lang="en-US" sz="3200" b="1" dirty="0"/>
              <a:t>B</a:t>
            </a:r>
            <a:endParaRPr lang="fa-IR" sz="3200" dirty="0"/>
          </a:p>
        </p:txBody>
      </p:sp>
      <p:sp>
        <p:nvSpPr>
          <p:cNvPr id="3" name="Content Placeholder 2"/>
          <p:cNvSpPr>
            <a:spLocks noGrp="1"/>
          </p:cNvSpPr>
          <p:nvPr>
            <p:ph idx="1"/>
          </p:nvPr>
        </p:nvSpPr>
        <p:spPr>
          <a:xfrm>
            <a:off x="457200" y="1412776"/>
            <a:ext cx="7620000" cy="4988024"/>
          </a:xfrm>
        </p:spPr>
        <p:txBody>
          <a:bodyPr/>
          <a:lstStyle/>
          <a:p>
            <a:r>
              <a:rPr lang="fa-IR" dirty="0"/>
              <a:t>انجام آزمایشات پیگیری </a:t>
            </a:r>
            <a:endParaRPr lang="fa-IR" dirty="0" smtClean="0"/>
          </a:p>
          <a:p>
            <a:pPr lvl="0"/>
            <a:r>
              <a:rPr lang="fa-IR" dirty="0"/>
              <a:t>خود </a:t>
            </a:r>
            <a:r>
              <a:rPr lang="fa-IR" dirty="0" smtClean="0"/>
              <a:t>داری </a:t>
            </a:r>
            <a:r>
              <a:rPr lang="fa-IR" dirty="0"/>
              <a:t>از </a:t>
            </a:r>
            <a:r>
              <a:rPr lang="fa-IR" dirty="0" smtClean="0"/>
              <a:t>اهدای </a:t>
            </a:r>
            <a:r>
              <a:rPr lang="fa-IR" dirty="0"/>
              <a:t>خون ، پلاسما </a:t>
            </a:r>
            <a:r>
              <a:rPr lang="fa-IR" dirty="0" smtClean="0"/>
              <a:t>،اعضا، بافت يا منی </a:t>
            </a:r>
            <a:r>
              <a:rPr lang="fa-IR" dirty="0"/>
              <a:t>و استفاده از روش </a:t>
            </a:r>
            <a:r>
              <a:rPr lang="fa-IR" dirty="0" smtClean="0"/>
              <a:t>های </a:t>
            </a:r>
            <a:r>
              <a:rPr lang="fa-IR" dirty="0"/>
              <a:t>كاهش خطر از جمله كاندوم </a:t>
            </a:r>
            <a:r>
              <a:rPr lang="fa-IR" dirty="0" smtClean="0"/>
              <a:t>و </a:t>
            </a:r>
            <a:r>
              <a:rPr lang="fa-IR" dirty="0"/>
              <a:t>پرهیز از استفاده از وسايل تیز ( وسایل تزریق، اصلاح ...) </a:t>
            </a:r>
            <a:r>
              <a:rPr lang="fa-IR" dirty="0" smtClean="0"/>
              <a:t>مشترك</a:t>
            </a:r>
            <a:endParaRPr lang="fa-IR" dirty="0"/>
          </a:p>
          <a:p>
            <a:pPr lvl="0"/>
            <a:r>
              <a:rPr lang="fa-IR" dirty="0"/>
              <a:t>انجام آزمايش </a:t>
            </a:r>
            <a:r>
              <a:rPr lang="en-US" dirty="0"/>
              <a:t>anti HBS</a:t>
            </a:r>
            <a:r>
              <a:rPr lang="fa-IR" dirty="0"/>
              <a:t> ، 2-1 ماه بعد از آخرين نوبت </a:t>
            </a:r>
            <a:r>
              <a:rPr lang="fa-IR" dirty="0" smtClean="0"/>
              <a:t>واكسن</a:t>
            </a:r>
          </a:p>
          <a:p>
            <a:r>
              <a:rPr lang="fa-IR" dirty="0"/>
              <a:t>ارائه مشاوره بهداشت </a:t>
            </a:r>
            <a:r>
              <a:rPr lang="fa-IR" dirty="0" smtClean="0"/>
              <a:t>روانی </a:t>
            </a:r>
            <a:r>
              <a:rPr lang="fa-IR" dirty="0"/>
              <a:t>بر حسب لزوم</a:t>
            </a:r>
            <a:endParaRPr lang="en-US" dirty="0"/>
          </a:p>
          <a:p>
            <a:pPr lvl="0"/>
            <a:endParaRPr lang="fa-IR" dirty="0" smtClean="0"/>
          </a:p>
          <a:p>
            <a:pPr lvl="0"/>
            <a:endParaRPr lang="en-US" dirty="0"/>
          </a:p>
          <a:p>
            <a:endParaRPr lang="fa-IR" dirty="0"/>
          </a:p>
        </p:txBody>
      </p:sp>
    </p:spTree>
    <p:extLst>
      <p:ext uri="{BB962C8B-B14F-4D97-AF65-F5344CB8AC3E}">
        <p14:creationId xmlns:p14="http://schemas.microsoft.com/office/powerpoint/2010/main" val="16444478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346050"/>
          </a:xfrm>
        </p:spPr>
        <p:txBody>
          <a:bodyPr/>
          <a:lstStyle/>
          <a:p>
            <a:endParaRPr lang="fa-IR" dirty="0"/>
          </a:p>
        </p:txBody>
      </p:sp>
      <p:sp>
        <p:nvSpPr>
          <p:cNvPr id="3" name="Content Placeholder 2"/>
          <p:cNvSpPr>
            <a:spLocks noGrp="1"/>
          </p:cNvSpPr>
          <p:nvPr>
            <p:ph idx="1"/>
          </p:nvPr>
        </p:nvSpPr>
        <p:spPr>
          <a:xfrm>
            <a:off x="457200" y="1340768"/>
            <a:ext cx="7620000" cy="5060032"/>
          </a:xfrm>
        </p:spPr>
        <p:txBody>
          <a:bodyPr/>
          <a:lstStyle/>
          <a:p>
            <a:r>
              <a:rPr lang="fa-IR" dirty="0"/>
              <a:t>مایعات بالقوه عفونت‌زا: </a:t>
            </a:r>
            <a:endParaRPr lang="fa-IR" dirty="0" smtClean="0"/>
          </a:p>
          <a:p>
            <a:pPr>
              <a:buFont typeface="Wingdings" pitchFamily="2" charset="2"/>
              <a:buChar char="ü"/>
            </a:pPr>
            <a:r>
              <a:rPr lang="fa-IR" dirty="0"/>
              <a:t> </a:t>
            </a:r>
            <a:r>
              <a:rPr lang="fa-IR" dirty="0" smtClean="0"/>
              <a:t>خون، مایع </a:t>
            </a:r>
            <a:r>
              <a:rPr lang="fa-IR" dirty="0"/>
              <a:t>مغزی نخاعی، مایع سینوویال، مایع پلور، مایع صفاقی، مایع پریکارد و مایع </a:t>
            </a:r>
            <a:r>
              <a:rPr lang="fa-IR" dirty="0" smtClean="0"/>
              <a:t>آمنیوتیک، ترشحات جنسی (منی، واژینال و مقعدی) و شیر </a:t>
            </a:r>
            <a:r>
              <a:rPr lang="fa-IR" dirty="0" smtClean="0"/>
              <a:t>مادر</a:t>
            </a:r>
            <a:endParaRPr lang="fa-IR" dirty="0"/>
          </a:p>
          <a:p>
            <a:r>
              <a:rPr lang="fa-IR" dirty="0"/>
              <a:t>ادرار، بزاق، خلط، مدفوع، مواد استفراغی، ترشحات بینی، اشک و عرق عفونت‌زا نیستند، مگر اینکه خون در آنها مشاهده </a:t>
            </a:r>
            <a:r>
              <a:rPr lang="fa-IR" dirty="0" smtClean="0"/>
              <a:t>شود.</a:t>
            </a:r>
            <a:endParaRPr lang="fa-IR" dirty="0" smtClean="0"/>
          </a:p>
          <a:p>
            <a:endParaRPr lang="fa-IR" dirty="0"/>
          </a:p>
          <a:p>
            <a:endParaRPr lang="fa-IR" dirty="0"/>
          </a:p>
        </p:txBody>
      </p:sp>
      <p:pic>
        <p:nvPicPr>
          <p:cNvPr id="4" name="Picture 3"/>
          <p:cNvPicPr>
            <a:picLocks noChangeAspect="1"/>
          </p:cNvPicPr>
          <p:nvPr/>
        </p:nvPicPr>
        <p:blipFill>
          <a:blip r:embed="rId2"/>
          <a:stretch>
            <a:fillRect/>
          </a:stretch>
        </p:blipFill>
        <p:spPr>
          <a:xfrm>
            <a:off x="107504" y="4149080"/>
            <a:ext cx="8208912" cy="2281191"/>
          </a:xfrm>
          <a:prstGeom prst="rect">
            <a:avLst/>
          </a:prstGeom>
        </p:spPr>
      </p:pic>
    </p:spTree>
    <p:extLst>
      <p:ext uri="{BB962C8B-B14F-4D97-AF65-F5344CB8AC3E}">
        <p14:creationId xmlns:p14="http://schemas.microsoft.com/office/powerpoint/2010/main" val="9161120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922114"/>
          </a:xfrm>
        </p:spPr>
        <p:txBody>
          <a:bodyPr/>
          <a:lstStyle/>
          <a:p>
            <a:pPr algn="r"/>
            <a:r>
              <a:rPr lang="fa-IR" sz="3200" b="1" dirty="0"/>
              <a:t>پیگیری مواجهه با هپاتيت </a:t>
            </a:r>
            <a:r>
              <a:rPr lang="en-US" sz="3200" b="1" dirty="0"/>
              <a:t>C</a:t>
            </a:r>
            <a:endParaRPr lang="fa-IR" sz="3200" dirty="0"/>
          </a:p>
        </p:txBody>
      </p:sp>
      <p:sp>
        <p:nvSpPr>
          <p:cNvPr id="3" name="Content Placeholder 2"/>
          <p:cNvSpPr>
            <a:spLocks noGrp="1"/>
          </p:cNvSpPr>
          <p:nvPr>
            <p:ph idx="1"/>
          </p:nvPr>
        </p:nvSpPr>
        <p:spPr>
          <a:xfrm>
            <a:off x="457200" y="1268760"/>
            <a:ext cx="7620000" cy="5132040"/>
          </a:xfrm>
        </p:spPr>
        <p:txBody>
          <a:bodyPr/>
          <a:lstStyle/>
          <a:p>
            <a:r>
              <a:rPr lang="fa-IR" dirty="0"/>
              <a:t>انجام آزمایشات پیگیری </a:t>
            </a:r>
            <a:endParaRPr lang="fa-IR" dirty="0" smtClean="0"/>
          </a:p>
          <a:p>
            <a:r>
              <a:rPr lang="fa-IR" dirty="0"/>
              <a:t>اثبات نتايج مثبت </a:t>
            </a:r>
            <a:r>
              <a:rPr lang="en-US" dirty="0" smtClean="0"/>
              <a:t> Anti-HCV </a:t>
            </a:r>
            <a:r>
              <a:rPr lang="en-US" dirty="0" err="1" smtClean="0"/>
              <a:t>Ab</a:t>
            </a:r>
            <a:r>
              <a:rPr lang="fa-IR" dirty="0" smtClean="0"/>
              <a:t>با </a:t>
            </a:r>
            <a:r>
              <a:rPr lang="fa-IR" dirty="0"/>
              <a:t>آزمايش </a:t>
            </a:r>
            <a:r>
              <a:rPr lang="fa-IR" dirty="0" smtClean="0"/>
              <a:t>های تكميلی </a:t>
            </a:r>
            <a:r>
              <a:rPr lang="fa-IR" dirty="0"/>
              <a:t>در صورت بروز تغییرات </a:t>
            </a:r>
            <a:r>
              <a:rPr lang="fa-IR" dirty="0" smtClean="0"/>
              <a:t>سرولوژیک</a:t>
            </a:r>
          </a:p>
          <a:p>
            <a:r>
              <a:rPr lang="fa-IR" dirty="0"/>
              <a:t>خود </a:t>
            </a:r>
            <a:r>
              <a:rPr lang="fa-IR" dirty="0" smtClean="0"/>
              <a:t>داری </a:t>
            </a:r>
            <a:r>
              <a:rPr lang="fa-IR" dirty="0"/>
              <a:t>از </a:t>
            </a:r>
            <a:r>
              <a:rPr lang="fa-IR" dirty="0" smtClean="0"/>
              <a:t>اهدای </a:t>
            </a:r>
            <a:r>
              <a:rPr lang="fa-IR" dirty="0"/>
              <a:t>خون ، پلاسما ، اعضا ، بافت و يا </a:t>
            </a:r>
            <a:r>
              <a:rPr lang="fa-IR" dirty="0" smtClean="0"/>
              <a:t>منی طی دوره پيگيری </a:t>
            </a:r>
          </a:p>
          <a:p>
            <a:r>
              <a:rPr lang="fa-IR" dirty="0"/>
              <a:t>در حال حاضر توصيه ای برای تغيير در فعاليت </a:t>
            </a:r>
            <a:r>
              <a:rPr lang="fa-IR" dirty="0" smtClean="0"/>
              <a:t>جنسی </a:t>
            </a:r>
            <a:r>
              <a:rPr lang="fa-IR" dirty="0"/>
              <a:t>، </a:t>
            </a:r>
            <a:r>
              <a:rPr lang="fa-IR" dirty="0" smtClean="0"/>
              <a:t>بارداری، شيردهی </a:t>
            </a:r>
            <a:r>
              <a:rPr lang="fa-IR" dirty="0"/>
              <a:t>و يا </a:t>
            </a:r>
            <a:r>
              <a:rPr lang="fa-IR" dirty="0" smtClean="0"/>
              <a:t>فعاليتهای </a:t>
            </a:r>
            <a:r>
              <a:rPr lang="fa-IR" dirty="0"/>
              <a:t>حرفه </a:t>
            </a:r>
            <a:r>
              <a:rPr lang="fa-IR" dirty="0" smtClean="0"/>
              <a:t>ای </a:t>
            </a:r>
            <a:r>
              <a:rPr lang="fa-IR" dirty="0"/>
              <a:t>وجود </a:t>
            </a:r>
            <a:r>
              <a:rPr lang="fa-IR" dirty="0" smtClean="0"/>
              <a:t>ندارد</a:t>
            </a:r>
          </a:p>
          <a:p>
            <a:r>
              <a:rPr lang="fa-IR" dirty="0"/>
              <a:t>ارجاع بیماردر صورت بروز علائم بالینی </a:t>
            </a:r>
            <a:r>
              <a:rPr lang="fa-IR" dirty="0" smtClean="0"/>
              <a:t>ویا </a:t>
            </a:r>
            <a:r>
              <a:rPr lang="fa-IR" dirty="0"/>
              <a:t>آزمایشگاهی حاکی از هپاتیت حاد</a:t>
            </a:r>
            <a:r>
              <a:rPr lang="en-US" dirty="0"/>
              <a:t>C </a:t>
            </a:r>
            <a:endParaRPr lang="fa-IR" dirty="0" smtClean="0"/>
          </a:p>
          <a:p>
            <a:r>
              <a:rPr lang="fa-IR" dirty="0"/>
              <a:t>پيشنهاد مشاوره بهداشت </a:t>
            </a:r>
            <a:r>
              <a:rPr lang="fa-IR" dirty="0" smtClean="0"/>
              <a:t>روانی </a:t>
            </a:r>
            <a:r>
              <a:rPr lang="fa-IR" dirty="0"/>
              <a:t>بر حسب لزوم</a:t>
            </a:r>
            <a:endParaRPr lang="fa-IR" dirty="0" smtClean="0"/>
          </a:p>
          <a:p>
            <a:endParaRPr lang="fa-IR" dirty="0"/>
          </a:p>
        </p:txBody>
      </p:sp>
    </p:spTree>
    <p:extLst>
      <p:ext uri="{BB962C8B-B14F-4D97-AF65-F5344CB8AC3E}">
        <p14:creationId xmlns:p14="http://schemas.microsoft.com/office/powerpoint/2010/main" val="14498560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200" b="1" dirty="0"/>
              <a:t>پیگیری مواجهه با </a:t>
            </a:r>
            <a:r>
              <a:rPr lang="en-US" sz="3200" b="1" dirty="0"/>
              <a:t>HIV</a:t>
            </a:r>
            <a:endParaRPr lang="fa-IR" sz="3200" dirty="0"/>
          </a:p>
        </p:txBody>
      </p:sp>
      <p:sp>
        <p:nvSpPr>
          <p:cNvPr id="3" name="Content Placeholder 2"/>
          <p:cNvSpPr>
            <a:spLocks noGrp="1"/>
          </p:cNvSpPr>
          <p:nvPr>
            <p:ph idx="1"/>
          </p:nvPr>
        </p:nvSpPr>
        <p:spPr/>
        <p:txBody>
          <a:bodyPr>
            <a:normAutofit/>
          </a:bodyPr>
          <a:lstStyle/>
          <a:p>
            <a:r>
              <a:rPr lang="fa-IR" sz="2400" dirty="0"/>
              <a:t>انجام </a:t>
            </a:r>
            <a:r>
              <a:rPr lang="fa-IR" sz="2400" dirty="0" smtClean="0"/>
              <a:t>آزمایش </a:t>
            </a:r>
            <a:r>
              <a:rPr lang="en-US" sz="2400" dirty="0" smtClean="0"/>
              <a:t>HIV Ag/</a:t>
            </a:r>
            <a:r>
              <a:rPr lang="en-US" sz="2400" dirty="0" err="1" smtClean="0"/>
              <a:t>Ab</a:t>
            </a:r>
            <a:r>
              <a:rPr lang="fa-IR" sz="2400" dirty="0" smtClean="0"/>
              <a:t> 4 </a:t>
            </a:r>
            <a:r>
              <a:rPr lang="fa-IR" sz="2400" dirty="0" smtClean="0"/>
              <a:t>هفته </a:t>
            </a:r>
            <a:r>
              <a:rPr lang="fa-IR" sz="2400" dirty="0" smtClean="0"/>
              <a:t>بعد و سه ماه بعد</a:t>
            </a:r>
          </a:p>
          <a:p>
            <a:r>
              <a:rPr lang="fa-IR" sz="2400" dirty="0"/>
              <a:t>تکرار آزمایش </a:t>
            </a:r>
            <a:r>
              <a:rPr lang="en-US" sz="2400" dirty="0"/>
              <a:t> HIV </a:t>
            </a:r>
            <a:r>
              <a:rPr lang="en-US" sz="2400" dirty="0" smtClean="0"/>
              <a:t>Ag/</a:t>
            </a:r>
            <a:r>
              <a:rPr lang="en-US" sz="2400" dirty="0" err="1" smtClean="0"/>
              <a:t>Ab</a:t>
            </a:r>
            <a:r>
              <a:rPr lang="fa-IR" sz="2400" dirty="0" smtClean="0"/>
              <a:t> 6 ماه </a:t>
            </a:r>
            <a:r>
              <a:rPr lang="fa-IR" sz="2400" dirty="0"/>
              <a:t>پس از مواجهه، در مواردی که فرد منبع یا مواجهه یافته مبتلا به </a:t>
            </a:r>
            <a:r>
              <a:rPr lang="en-US" sz="2400" dirty="0"/>
              <a:t>HCV</a:t>
            </a:r>
            <a:r>
              <a:rPr lang="fa-IR" sz="2400" dirty="0"/>
              <a:t> </a:t>
            </a:r>
            <a:r>
              <a:rPr lang="fa-IR" sz="2400" dirty="0" smtClean="0"/>
              <a:t>باشند</a:t>
            </a:r>
          </a:p>
          <a:p>
            <a:r>
              <a:rPr lang="fa-IR" sz="2400" dirty="0" smtClean="0"/>
              <a:t>ویزیت و مشاوره بیمار از نظر پای بندی و ارزیابی عوارض دارویی طی هفته اول و درپایان دوره پروفیلاکسی در صورت تجویز </a:t>
            </a:r>
            <a:r>
              <a:rPr lang="en-US" sz="2400" dirty="0" smtClean="0"/>
              <a:t>PEP</a:t>
            </a:r>
            <a:endParaRPr lang="fa-IR" sz="2400" dirty="0" smtClean="0"/>
          </a:p>
          <a:p>
            <a:r>
              <a:rPr lang="fa-IR" sz="2400" dirty="0"/>
              <a:t>آزمايش </a:t>
            </a:r>
            <a:r>
              <a:rPr lang="en-US" sz="2400" dirty="0"/>
              <a:t>HIV PCR</a:t>
            </a:r>
            <a:r>
              <a:rPr lang="fa-IR" sz="2400" dirty="0"/>
              <a:t> </a:t>
            </a:r>
            <a:r>
              <a:rPr lang="fa-IR" sz="2400" dirty="0" smtClean="0"/>
              <a:t>در صورت بروز علائم مطابق </a:t>
            </a:r>
            <a:r>
              <a:rPr lang="fa-IR" sz="2400" dirty="0"/>
              <a:t>با سندرم </a:t>
            </a:r>
            <a:r>
              <a:rPr lang="fa-IR" sz="2400" dirty="0" smtClean="0"/>
              <a:t>رتروويروسی حاد</a:t>
            </a:r>
          </a:p>
        </p:txBody>
      </p:sp>
    </p:spTree>
    <p:extLst>
      <p:ext uri="{BB962C8B-B14F-4D97-AF65-F5344CB8AC3E}">
        <p14:creationId xmlns:p14="http://schemas.microsoft.com/office/powerpoint/2010/main" val="21710307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634082"/>
          </a:xfrm>
        </p:spPr>
        <p:txBody>
          <a:bodyPr/>
          <a:lstStyle/>
          <a:p>
            <a:pPr algn="r"/>
            <a:r>
              <a:rPr lang="fa-IR" sz="3600" dirty="0" smtClean="0"/>
              <a:t>جدول پی گیری</a:t>
            </a:r>
            <a:endParaRPr lang="fa-IR" sz="36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7548248"/>
              </p:ext>
            </p:extLst>
          </p:nvPr>
        </p:nvGraphicFramePr>
        <p:xfrm>
          <a:off x="755576" y="1340768"/>
          <a:ext cx="6840759" cy="4839101"/>
        </p:xfrm>
        <a:graphic>
          <a:graphicData uri="http://schemas.openxmlformats.org/drawingml/2006/table">
            <a:tbl>
              <a:tblPr firstRow="1" firstCol="1" bandRow="1"/>
              <a:tblGrid>
                <a:gridCol w="1079747"/>
                <a:gridCol w="864469"/>
                <a:gridCol w="2016224"/>
                <a:gridCol w="1800572"/>
                <a:gridCol w="1079747"/>
              </a:tblGrid>
              <a:tr h="808522">
                <a:tc>
                  <a:txBody>
                    <a:bodyPr/>
                    <a:lstStyle/>
                    <a:p>
                      <a:pPr algn="ctr" rtl="1">
                        <a:spcAft>
                          <a:spcPts val="0"/>
                        </a:spcAft>
                      </a:pPr>
                      <a:r>
                        <a:rPr lang="fa-IR" sz="2000" dirty="0">
                          <a:effectLst/>
                          <a:latin typeface="Times New Roman"/>
                          <a:ea typeface="Times New Roman"/>
                        </a:rPr>
                        <a:t>آزمایش</a:t>
                      </a:r>
                      <a:endParaRPr lang="en-US" sz="1400" dirty="0">
                        <a:effectLst/>
                        <a:latin typeface="Times New Roman"/>
                        <a:ea typeface="Times New Roman"/>
                      </a:endParaRPr>
                    </a:p>
                  </a:txBody>
                  <a:tcPr marL="56849" marR="56849"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rtl="1">
                        <a:spcAft>
                          <a:spcPts val="0"/>
                        </a:spcAft>
                      </a:pPr>
                      <a:r>
                        <a:rPr lang="ar-SA" sz="2000">
                          <a:effectLst/>
                          <a:latin typeface="Times New Roman"/>
                          <a:ea typeface="Times New Roman"/>
                        </a:rPr>
                        <a:t>پایه</a:t>
                      </a:r>
                      <a:endParaRPr lang="en-US" sz="14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rtl="1">
                        <a:spcAft>
                          <a:spcPts val="0"/>
                        </a:spcAft>
                      </a:pPr>
                      <a:r>
                        <a:rPr lang="fa-IR" sz="2000" dirty="0" smtClean="0">
                          <a:effectLst/>
                          <a:latin typeface="Times New Roman"/>
                          <a:ea typeface="Times New Roman"/>
                        </a:rPr>
                        <a:t>4</a:t>
                      </a:r>
                      <a:r>
                        <a:rPr lang="fa-IR" sz="2000" baseline="0" dirty="0" smtClean="0">
                          <a:effectLst/>
                          <a:latin typeface="Times New Roman"/>
                          <a:ea typeface="Times New Roman"/>
                        </a:rPr>
                        <a:t> هفته بعد از تماس</a:t>
                      </a:r>
                      <a:endParaRPr lang="en-US" sz="1400" dirty="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rtl="1">
                        <a:spcAft>
                          <a:spcPts val="0"/>
                        </a:spcAft>
                      </a:pPr>
                      <a:r>
                        <a:rPr lang="ar-SA" sz="2000">
                          <a:solidFill>
                            <a:srgbClr val="0D0D0D"/>
                          </a:solidFill>
                          <a:effectLst/>
                          <a:latin typeface="Times New Roman"/>
                          <a:ea typeface="Times New Roman"/>
                          <a:cs typeface="Times New Roman"/>
                        </a:rPr>
                        <a:t>3 ماه پس از تماس</a:t>
                      </a:r>
                      <a:endParaRPr lang="en-US" sz="14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rtl="1">
                        <a:spcAft>
                          <a:spcPts val="0"/>
                        </a:spcAft>
                      </a:pPr>
                      <a:r>
                        <a:rPr lang="ar-SA" sz="2000" dirty="0">
                          <a:effectLst/>
                          <a:latin typeface="Times New Roman"/>
                          <a:ea typeface="Times New Roman"/>
                        </a:rPr>
                        <a:t>6 ماه پس از تماس</a:t>
                      </a:r>
                      <a:endParaRPr lang="en-US" sz="1400" dirty="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884321">
                <a:tc>
                  <a:txBody>
                    <a:bodyPr/>
                    <a:lstStyle/>
                    <a:p>
                      <a:pPr algn="l" rtl="0">
                        <a:spcAft>
                          <a:spcPts val="0"/>
                        </a:spcAft>
                      </a:pPr>
                      <a:r>
                        <a:rPr lang="en-US" sz="1600" dirty="0">
                          <a:effectLst/>
                          <a:latin typeface="Times New Roman"/>
                          <a:ea typeface="Times New Roman"/>
                        </a:rPr>
                        <a:t>HIV Ag/</a:t>
                      </a:r>
                      <a:r>
                        <a:rPr lang="en-US" sz="1600" dirty="0" err="1">
                          <a:effectLst/>
                          <a:latin typeface="Times New Roman"/>
                          <a:ea typeface="Times New Roman"/>
                        </a:rPr>
                        <a:t>Ab</a:t>
                      </a:r>
                      <a:r>
                        <a:rPr lang="en-US" sz="1600" dirty="0">
                          <a:effectLst/>
                          <a:latin typeface="Times New Roman"/>
                          <a:ea typeface="Times New Roman"/>
                        </a:rPr>
                        <a:t> testing </a:t>
                      </a:r>
                      <a:endParaRPr lang="en-US" sz="1100" dirty="0">
                        <a:effectLst/>
                        <a:latin typeface="Times New Roman"/>
                        <a:ea typeface="Times New Roman"/>
                      </a:endParaRPr>
                    </a:p>
                  </a:txBody>
                  <a:tcPr marL="56849" marR="56849"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dirty="0">
                          <a:solidFill>
                            <a:srgbClr val="0D0D0D"/>
                          </a:solidFill>
                          <a:effectLst/>
                          <a:latin typeface="Times New Roman"/>
                          <a:ea typeface="Times New Roman"/>
                          <a:cs typeface="B Zar"/>
                        </a:rPr>
                        <a:t>●</a:t>
                      </a:r>
                      <a:endParaRPr lang="en-US" sz="1000" dirty="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dirty="0">
                          <a:solidFill>
                            <a:srgbClr val="0D0D0D"/>
                          </a:solidFill>
                          <a:effectLst/>
                          <a:latin typeface="Times New Roman"/>
                          <a:ea typeface="Times New Roman"/>
                          <a:cs typeface="B Zar"/>
                        </a:rPr>
                        <a:t>●</a:t>
                      </a:r>
                      <a:endParaRPr lang="en-US" sz="1000" dirty="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a:solidFill>
                            <a:srgbClr val="0D0D0D"/>
                          </a:solidFill>
                          <a:effectLst/>
                          <a:latin typeface="Times New Roman"/>
                          <a:ea typeface="Times New Roman"/>
                          <a:cs typeface="B Zar"/>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US" sz="1700" b="1" i="0" u="none" strike="noStrike" kern="1200" cap="none" spc="0" normalizeH="0" baseline="0" noProof="0" dirty="0" smtClean="0">
                          <a:ln>
                            <a:noFill/>
                          </a:ln>
                          <a:solidFill>
                            <a:srgbClr val="0D0D0D"/>
                          </a:solidFill>
                          <a:effectLst/>
                          <a:uLnTx/>
                          <a:uFillTx/>
                          <a:latin typeface="Times New Roman"/>
                          <a:ea typeface="Times New Roman"/>
                          <a:cs typeface="B Zar"/>
                          <a:sym typeface="Symbol"/>
                        </a:rPr>
                        <a:t></a:t>
                      </a:r>
                      <a:endParaRPr kumimoji="0" lang="en-US" sz="1000" b="0" i="0" u="none" strike="noStrike" kern="1200" cap="none" spc="0" normalizeH="0" baseline="0" noProof="0" dirty="0" smtClean="0">
                        <a:ln>
                          <a:noFill/>
                        </a:ln>
                        <a:solidFill>
                          <a:prstClr val="black"/>
                        </a:solidFill>
                        <a:effectLst/>
                        <a:uLnTx/>
                        <a:uFillTx/>
                        <a:latin typeface="Times New Roman"/>
                        <a:ea typeface="Times New Roman"/>
                        <a:cs typeface="+mn-cs"/>
                      </a:endParaRPr>
                    </a:p>
                    <a:p>
                      <a:pPr algn="ctr" rtl="0">
                        <a:lnSpc>
                          <a:spcPct val="200000"/>
                        </a:lnSpc>
                        <a:spcAft>
                          <a:spcPts val="0"/>
                        </a:spcAft>
                      </a:pPr>
                      <a:endParaRPr lang="en-US" sz="1000" dirty="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61185">
                <a:tc>
                  <a:txBody>
                    <a:bodyPr/>
                    <a:lstStyle/>
                    <a:p>
                      <a:pPr algn="l" rtl="0">
                        <a:spcAft>
                          <a:spcPts val="0"/>
                        </a:spcAft>
                      </a:pPr>
                      <a:r>
                        <a:rPr lang="en-US" sz="1600" dirty="0">
                          <a:effectLst/>
                          <a:latin typeface="Times New Roman"/>
                          <a:ea typeface="Times New Roman"/>
                        </a:rPr>
                        <a:t>HBs Ag, HBs </a:t>
                      </a:r>
                      <a:r>
                        <a:rPr lang="en-US" sz="1600" dirty="0" err="1">
                          <a:effectLst/>
                          <a:latin typeface="Times New Roman"/>
                          <a:ea typeface="Times New Roman"/>
                        </a:rPr>
                        <a:t>Ab</a:t>
                      </a:r>
                      <a:r>
                        <a:rPr lang="en-US" sz="1600" dirty="0">
                          <a:effectLst/>
                          <a:latin typeface="Times New Roman"/>
                          <a:ea typeface="Times New Roman"/>
                        </a:rPr>
                        <a:t>, </a:t>
                      </a:r>
                      <a:r>
                        <a:rPr lang="en-US" sz="1600" dirty="0" err="1">
                          <a:effectLst/>
                          <a:latin typeface="Times New Roman"/>
                          <a:ea typeface="Times New Roman"/>
                        </a:rPr>
                        <a:t>HBc</a:t>
                      </a:r>
                      <a:r>
                        <a:rPr lang="en-US" sz="1600" dirty="0">
                          <a:effectLst/>
                          <a:latin typeface="Times New Roman"/>
                          <a:ea typeface="Times New Roman"/>
                        </a:rPr>
                        <a:t> </a:t>
                      </a:r>
                      <a:r>
                        <a:rPr lang="en-US" sz="1600" dirty="0" err="1">
                          <a:effectLst/>
                          <a:latin typeface="Times New Roman"/>
                          <a:ea typeface="Times New Roman"/>
                        </a:rPr>
                        <a:t>Ab</a:t>
                      </a:r>
                      <a:endParaRPr lang="en-US" sz="1100" dirty="0">
                        <a:effectLst/>
                        <a:latin typeface="Times New Roman"/>
                        <a:ea typeface="Times New Roman"/>
                      </a:endParaRPr>
                    </a:p>
                  </a:txBody>
                  <a:tcPr marL="56849" marR="56849"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dirty="0" smtClean="0">
                          <a:solidFill>
                            <a:srgbClr val="0D0D0D"/>
                          </a:solidFill>
                          <a:effectLst/>
                          <a:latin typeface="Times New Roman"/>
                          <a:ea typeface="Times New Roman"/>
                          <a:cs typeface="B Zar"/>
                        </a:rPr>
                        <a:t>●</a:t>
                      </a:r>
                      <a:endParaRPr lang="en-US" sz="1000" dirty="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b="1" dirty="0">
                          <a:solidFill>
                            <a:srgbClr val="0D0D0D"/>
                          </a:solidFill>
                          <a:effectLst/>
                          <a:latin typeface="Times New Roman"/>
                          <a:ea typeface="Times New Roman"/>
                          <a:cs typeface="B Zar"/>
                          <a:sym typeface="Symbol"/>
                        </a:rPr>
                        <a:t></a:t>
                      </a:r>
                      <a:endParaRPr lang="en-US" sz="1000" dirty="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b="1" dirty="0">
                          <a:solidFill>
                            <a:srgbClr val="0D0D0D"/>
                          </a:solidFill>
                          <a:effectLst/>
                          <a:latin typeface="Times New Roman"/>
                          <a:ea typeface="Times New Roman"/>
                          <a:cs typeface="B Zar"/>
                          <a:sym typeface="Symbol"/>
                        </a:rPr>
                        <a:t></a:t>
                      </a:r>
                      <a:endParaRPr lang="en-US" sz="1000" dirty="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dirty="0" smtClean="0">
                          <a:solidFill>
                            <a:srgbClr val="0D0D0D"/>
                          </a:solidFill>
                          <a:effectLst/>
                          <a:latin typeface="Times New Roman"/>
                          <a:ea typeface="Times New Roman"/>
                          <a:cs typeface="B Zar"/>
                        </a:rPr>
                        <a:t>●</a:t>
                      </a:r>
                      <a:endParaRPr lang="en-US" sz="1000" dirty="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326">
                <a:tc>
                  <a:txBody>
                    <a:bodyPr/>
                    <a:lstStyle/>
                    <a:p>
                      <a:pPr algn="l" rtl="0">
                        <a:spcAft>
                          <a:spcPts val="0"/>
                        </a:spcAft>
                      </a:pPr>
                      <a:r>
                        <a:rPr lang="en-US" sz="1600" dirty="0">
                          <a:effectLst/>
                          <a:latin typeface="Times New Roman"/>
                          <a:ea typeface="Times New Roman"/>
                        </a:rPr>
                        <a:t>HCV </a:t>
                      </a:r>
                      <a:r>
                        <a:rPr lang="en-US" sz="1600" dirty="0" err="1">
                          <a:effectLst/>
                          <a:latin typeface="Times New Roman"/>
                          <a:ea typeface="Times New Roman"/>
                        </a:rPr>
                        <a:t>Ab</a:t>
                      </a:r>
                      <a:endParaRPr lang="en-US" sz="1100" dirty="0">
                        <a:effectLst/>
                        <a:latin typeface="Times New Roman"/>
                        <a:ea typeface="Times New Roman"/>
                      </a:endParaRPr>
                    </a:p>
                  </a:txBody>
                  <a:tcPr marL="56849" marR="56849"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a:solidFill>
                            <a:srgbClr val="0D0D0D"/>
                          </a:solidFill>
                          <a:effectLst/>
                          <a:latin typeface="Times New Roman"/>
                          <a:ea typeface="Times New Roman"/>
                          <a:cs typeface="B Zar"/>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b="1">
                          <a:solidFill>
                            <a:srgbClr val="0D0D0D"/>
                          </a:solidFill>
                          <a:effectLst/>
                          <a:latin typeface="Times New Roman"/>
                          <a:ea typeface="Times New Roman"/>
                          <a:cs typeface="B Zar"/>
                          <a:sym typeface="Symbol"/>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b="1">
                          <a:solidFill>
                            <a:srgbClr val="0D0D0D"/>
                          </a:solidFill>
                          <a:effectLst/>
                          <a:latin typeface="Times New Roman"/>
                          <a:ea typeface="Times New Roman"/>
                          <a:cs typeface="B Zar"/>
                          <a:sym typeface="Symbol"/>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dirty="0" smtClean="0">
                          <a:solidFill>
                            <a:srgbClr val="0D0D0D"/>
                          </a:solidFill>
                          <a:effectLst/>
                          <a:latin typeface="Times New Roman"/>
                          <a:ea typeface="Times New Roman"/>
                          <a:cs typeface="B Zar"/>
                        </a:rPr>
                        <a:t>●</a:t>
                      </a:r>
                      <a:endParaRPr lang="en-US" sz="1000" dirty="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326">
                <a:tc>
                  <a:txBody>
                    <a:bodyPr/>
                    <a:lstStyle/>
                    <a:p>
                      <a:pPr algn="l" rtl="0">
                        <a:spcAft>
                          <a:spcPts val="0"/>
                        </a:spcAft>
                      </a:pPr>
                      <a:r>
                        <a:rPr lang="en-US" sz="1600" dirty="0">
                          <a:effectLst/>
                          <a:latin typeface="Times New Roman"/>
                          <a:ea typeface="Times New Roman"/>
                        </a:rPr>
                        <a:t>CBC </a:t>
                      </a:r>
                      <a:endParaRPr lang="en-US" sz="1100" dirty="0">
                        <a:effectLst/>
                        <a:latin typeface="Times New Roman"/>
                        <a:ea typeface="Times New Roman"/>
                      </a:endParaRPr>
                    </a:p>
                  </a:txBody>
                  <a:tcPr marL="56849" marR="56849"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a:solidFill>
                            <a:srgbClr val="0D0D0D"/>
                          </a:solidFill>
                          <a:effectLst/>
                          <a:latin typeface="Times New Roman"/>
                          <a:ea typeface="Times New Roman"/>
                          <a:cs typeface="B Zar"/>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a:solidFill>
                            <a:srgbClr val="0D0D0D"/>
                          </a:solidFill>
                          <a:effectLst/>
                          <a:latin typeface="Times New Roman"/>
                          <a:ea typeface="Times New Roman"/>
                          <a:cs typeface="B Zar"/>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b="1" dirty="0">
                          <a:solidFill>
                            <a:srgbClr val="0D0D0D"/>
                          </a:solidFill>
                          <a:effectLst/>
                          <a:latin typeface="Times New Roman"/>
                          <a:ea typeface="Times New Roman"/>
                          <a:cs typeface="B Zar"/>
                          <a:sym typeface="Symbol"/>
                        </a:rPr>
                        <a:t></a:t>
                      </a:r>
                      <a:endParaRPr lang="en-US" sz="1000" dirty="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b="1">
                          <a:solidFill>
                            <a:srgbClr val="0D0D0D"/>
                          </a:solidFill>
                          <a:effectLst/>
                          <a:latin typeface="Times New Roman"/>
                          <a:ea typeface="Times New Roman"/>
                          <a:cs typeface="B Zar"/>
                          <a:sym typeface="Symbol"/>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326">
                <a:tc>
                  <a:txBody>
                    <a:bodyPr/>
                    <a:lstStyle/>
                    <a:p>
                      <a:pPr algn="l" rtl="0">
                        <a:spcAft>
                          <a:spcPts val="0"/>
                        </a:spcAft>
                      </a:pPr>
                      <a:r>
                        <a:rPr lang="en-US" sz="1600" dirty="0">
                          <a:effectLst/>
                          <a:latin typeface="Times New Roman"/>
                          <a:ea typeface="Times New Roman"/>
                        </a:rPr>
                        <a:t>Serum Cr</a:t>
                      </a:r>
                      <a:endParaRPr lang="en-US" sz="1100" dirty="0">
                        <a:effectLst/>
                        <a:latin typeface="Times New Roman"/>
                        <a:ea typeface="Times New Roman"/>
                      </a:endParaRPr>
                    </a:p>
                  </a:txBody>
                  <a:tcPr marL="56849" marR="56849"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a:solidFill>
                            <a:srgbClr val="0D0D0D"/>
                          </a:solidFill>
                          <a:effectLst/>
                          <a:latin typeface="Times New Roman"/>
                          <a:ea typeface="Times New Roman"/>
                          <a:cs typeface="B Zar"/>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a:solidFill>
                            <a:srgbClr val="0D0D0D"/>
                          </a:solidFill>
                          <a:effectLst/>
                          <a:latin typeface="Times New Roman"/>
                          <a:ea typeface="Times New Roman"/>
                          <a:cs typeface="B Zar"/>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b="1">
                          <a:solidFill>
                            <a:srgbClr val="0D0D0D"/>
                          </a:solidFill>
                          <a:effectLst/>
                          <a:latin typeface="Times New Roman"/>
                          <a:ea typeface="Times New Roman"/>
                          <a:cs typeface="B Zar"/>
                          <a:sym typeface="Symbol"/>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b="1">
                          <a:solidFill>
                            <a:srgbClr val="0D0D0D"/>
                          </a:solidFill>
                          <a:effectLst/>
                          <a:latin typeface="Times New Roman"/>
                          <a:ea typeface="Times New Roman"/>
                          <a:cs typeface="B Zar"/>
                          <a:sym typeface="Symbol"/>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593">
                <a:tc>
                  <a:txBody>
                    <a:bodyPr/>
                    <a:lstStyle/>
                    <a:p>
                      <a:pPr algn="l" rtl="0">
                        <a:spcAft>
                          <a:spcPts val="0"/>
                        </a:spcAft>
                      </a:pPr>
                      <a:r>
                        <a:rPr lang="en-US" sz="1600" dirty="0">
                          <a:effectLst/>
                          <a:latin typeface="Times New Roman"/>
                          <a:ea typeface="Times New Roman"/>
                        </a:rPr>
                        <a:t>ALT &amp; AST</a:t>
                      </a:r>
                      <a:endParaRPr lang="en-US" sz="1100" dirty="0">
                        <a:effectLst/>
                        <a:latin typeface="Times New Roman"/>
                        <a:ea typeface="Times New Roman"/>
                      </a:endParaRPr>
                    </a:p>
                  </a:txBody>
                  <a:tcPr marL="56849" marR="56849"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a:solidFill>
                            <a:srgbClr val="0D0D0D"/>
                          </a:solidFill>
                          <a:effectLst/>
                          <a:latin typeface="Times New Roman"/>
                          <a:ea typeface="Times New Roman"/>
                          <a:cs typeface="B Zar"/>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a:solidFill>
                            <a:srgbClr val="0D0D0D"/>
                          </a:solidFill>
                          <a:effectLst/>
                          <a:latin typeface="Times New Roman"/>
                          <a:ea typeface="Times New Roman"/>
                          <a:cs typeface="B Zar"/>
                        </a:rPr>
                        <a:t>●</a:t>
                      </a:r>
                      <a:endParaRPr lang="en-US" sz="100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US" sz="1700" b="1" i="0" u="none" strike="noStrike" kern="1200" cap="none" spc="0" normalizeH="0" baseline="0" noProof="0" dirty="0" smtClean="0">
                          <a:ln>
                            <a:noFill/>
                          </a:ln>
                          <a:solidFill>
                            <a:srgbClr val="0D0D0D"/>
                          </a:solidFill>
                          <a:effectLst/>
                          <a:uLnTx/>
                          <a:uFillTx/>
                          <a:latin typeface="Times New Roman"/>
                          <a:ea typeface="Times New Roman"/>
                          <a:cs typeface="B Zar"/>
                          <a:sym typeface="Symbol"/>
                        </a:rPr>
                        <a:t></a:t>
                      </a:r>
                      <a:endParaRPr kumimoji="0" lang="en-US" sz="1000" b="0" i="0" u="none" strike="noStrike" kern="1200" cap="none" spc="0" normalizeH="0" baseline="0" noProof="0" dirty="0" smtClean="0">
                        <a:ln>
                          <a:noFill/>
                        </a:ln>
                        <a:solidFill>
                          <a:prstClr val="black"/>
                        </a:solidFill>
                        <a:effectLst/>
                        <a:uLnTx/>
                        <a:uFillTx/>
                        <a:latin typeface="Times New Roman"/>
                        <a:ea typeface="Times New Roman"/>
                        <a:cs typeface="+mn-cs"/>
                      </a:endParaRPr>
                    </a:p>
                  </a:txBody>
                  <a:tcPr marL="56849" marR="568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rtl="0">
                        <a:lnSpc>
                          <a:spcPct val="200000"/>
                        </a:lnSpc>
                        <a:spcAft>
                          <a:spcPts val="0"/>
                        </a:spcAft>
                      </a:pPr>
                      <a:r>
                        <a:rPr lang="en-US" sz="1700" b="1" dirty="0">
                          <a:solidFill>
                            <a:srgbClr val="0D0D0D"/>
                          </a:solidFill>
                          <a:effectLst/>
                          <a:latin typeface="Times New Roman"/>
                          <a:ea typeface="Times New Roman"/>
                          <a:cs typeface="B Zar"/>
                          <a:sym typeface="Symbol"/>
                        </a:rPr>
                        <a:t></a:t>
                      </a:r>
                      <a:endParaRPr lang="en-US" sz="1000" dirty="0">
                        <a:effectLst/>
                        <a:latin typeface="Times New Roman"/>
                        <a:ea typeface="Times New Roman"/>
                      </a:endParaRPr>
                    </a:p>
                  </a:txBody>
                  <a:tcPr marL="56849" marR="56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246132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420888"/>
            <a:ext cx="7620000" cy="1143000"/>
          </a:xfrm>
        </p:spPr>
        <p:txBody>
          <a:bodyPr/>
          <a:lstStyle/>
          <a:p>
            <a:pPr algn="ctr"/>
            <a:r>
              <a:rPr lang="en-US" sz="5400" dirty="0" smtClean="0"/>
              <a:t>PEP Cases</a:t>
            </a:r>
            <a:endParaRPr lang="fa-IR" sz="5400" dirty="0"/>
          </a:p>
        </p:txBody>
      </p:sp>
      <p:sp>
        <p:nvSpPr>
          <p:cNvPr id="3" name="Content Placeholder 2"/>
          <p:cNvSpPr>
            <a:spLocks noGrp="1"/>
          </p:cNvSpPr>
          <p:nvPr>
            <p:ph idx="1"/>
          </p:nvPr>
        </p:nvSpPr>
        <p:spPr>
          <a:xfrm>
            <a:off x="457200" y="6309320"/>
            <a:ext cx="7620000" cy="91480"/>
          </a:xfrm>
        </p:spPr>
        <p:txBody>
          <a:bodyPr>
            <a:normAutofit fontScale="25000" lnSpcReduction="20000"/>
          </a:bodyPr>
          <a:lstStyle/>
          <a:p>
            <a:endParaRPr lang="fa-IR" dirty="0"/>
          </a:p>
        </p:txBody>
      </p:sp>
    </p:spTree>
    <p:extLst>
      <p:ext uri="{BB962C8B-B14F-4D97-AF65-F5344CB8AC3E}">
        <p14:creationId xmlns:p14="http://schemas.microsoft.com/office/powerpoint/2010/main" val="38330098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08720"/>
            <a:ext cx="7620000" cy="1143000"/>
          </a:xfrm>
        </p:spPr>
        <p:txBody>
          <a:bodyPr/>
          <a:lstStyle/>
          <a:p>
            <a:pPr algn="just"/>
            <a:r>
              <a:rPr lang="fa-IR" sz="2400" dirty="0"/>
              <a:t>خانم پرستاری که از بیمار مبتلا به </a:t>
            </a:r>
            <a:r>
              <a:rPr lang="en-US" sz="2400" dirty="0"/>
              <a:t>HIV</a:t>
            </a:r>
            <a:r>
              <a:rPr lang="fa-IR" sz="2400" dirty="0"/>
              <a:t> مراقبت می کند، در حین خون گیری برای انجام </a:t>
            </a:r>
            <a:r>
              <a:rPr lang="en-US" sz="2400" dirty="0"/>
              <a:t>ABG</a:t>
            </a:r>
            <a:r>
              <a:rPr lang="fa-IR" sz="2400" dirty="0"/>
              <a:t> سوزن آلوده به خون بیمار در دستش فرو رفته و بلافاصله به شما مراجعه می کند. خونریزی از محل زخم مشاهده می شود. این خانم یک کودک شیرخوار 6 ماهه دارد. اقدام و توصیه شما در رابطه با پیش گیری از ابتلا به عفونت </a:t>
            </a:r>
            <a:r>
              <a:rPr lang="en-US" sz="2400" dirty="0"/>
              <a:t>HIV</a:t>
            </a:r>
            <a:r>
              <a:rPr lang="fa-IR" sz="2400" dirty="0"/>
              <a:t> احتمالی چیست؟</a:t>
            </a:r>
          </a:p>
        </p:txBody>
      </p:sp>
      <p:sp>
        <p:nvSpPr>
          <p:cNvPr id="3" name="Content Placeholder 2"/>
          <p:cNvSpPr>
            <a:spLocks noGrp="1"/>
          </p:cNvSpPr>
          <p:nvPr>
            <p:ph idx="1"/>
          </p:nvPr>
        </p:nvSpPr>
        <p:spPr>
          <a:xfrm>
            <a:off x="467544" y="2708920"/>
            <a:ext cx="7620000" cy="3547864"/>
          </a:xfrm>
        </p:spPr>
        <p:txBody>
          <a:bodyPr>
            <a:normAutofit lnSpcReduction="10000"/>
          </a:bodyPr>
          <a:lstStyle/>
          <a:p>
            <a:r>
              <a:rPr lang="fa-IR" dirty="0" smtClean="0"/>
              <a:t>مداوای محل مواجهه</a:t>
            </a:r>
          </a:p>
          <a:p>
            <a:r>
              <a:rPr lang="fa-IR" dirty="0" smtClean="0"/>
              <a:t>ثبت مواجهه و انجام مشاوره</a:t>
            </a:r>
          </a:p>
          <a:p>
            <a:r>
              <a:rPr lang="fa-IR" dirty="0" smtClean="0"/>
              <a:t>اطلاع به کمیته کنترل عفونت بیمارستان</a:t>
            </a:r>
          </a:p>
          <a:p>
            <a:r>
              <a:rPr lang="fa-IR" dirty="0" smtClean="0"/>
              <a:t>شروع پروفیلاکسی 3 دارویی</a:t>
            </a:r>
          </a:p>
          <a:p>
            <a:pPr marL="114300" indent="0">
              <a:buNone/>
            </a:pPr>
            <a:r>
              <a:rPr lang="fa-IR" dirty="0" smtClean="0"/>
              <a:t> </a:t>
            </a:r>
            <a:r>
              <a:rPr lang="fa-IR" dirty="0" smtClean="0"/>
              <a:t>(</a:t>
            </a:r>
            <a:r>
              <a:rPr lang="en-US" dirty="0" smtClean="0"/>
              <a:t> </a:t>
            </a:r>
            <a:r>
              <a:rPr lang="en-US" dirty="0" err="1" smtClean="0"/>
              <a:t>Truvada</a:t>
            </a:r>
            <a:r>
              <a:rPr lang="en-US" dirty="0" smtClean="0"/>
              <a:t> </a:t>
            </a:r>
            <a:r>
              <a:rPr lang="en-US" dirty="0" smtClean="0"/>
              <a:t>+ </a:t>
            </a:r>
            <a:r>
              <a:rPr lang="en-US" dirty="0" smtClean="0"/>
              <a:t>DTG </a:t>
            </a:r>
            <a:r>
              <a:rPr lang="fa-IR" dirty="0" smtClean="0"/>
              <a:t>برای </a:t>
            </a:r>
            <a:r>
              <a:rPr lang="fa-IR" dirty="0" smtClean="0"/>
              <a:t>28 روز)</a:t>
            </a:r>
          </a:p>
          <a:p>
            <a:r>
              <a:rPr lang="fa-IR" dirty="0"/>
              <a:t>ویزیت و مشاوره پی گیری </a:t>
            </a:r>
            <a:r>
              <a:rPr lang="fa-IR" dirty="0" smtClean="0"/>
              <a:t>طی هفته اول و </a:t>
            </a:r>
            <a:r>
              <a:rPr lang="fa-IR" dirty="0"/>
              <a:t>درپایان دوره درمان پیش گیری</a:t>
            </a:r>
          </a:p>
          <a:p>
            <a:r>
              <a:rPr lang="fa-IR" dirty="0" smtClean="0"/>
              <a:t>استفاده از کاندوم در ارتباط با همسر در طی دوره پی گیری</a:t>
            </a:r>
          </a:p>
          <a:p>
            <a:r>
              <a:rPr lang="fa-IR" dirty="0" smtClean="0"/>
              <a:t>توقف شیر دهی در طول دوره پی گیری</a:t>
            </a:r>
          </a:p>
          <a:p>
            <a:r>
              <a:rPr lang="fa-IR" dirty="0"/>
              <a:t>آزمايش </a:t>
            </a:r>
            <a:r>
              <a:rPr lang="en-US" dirty="0"/>
              <a:t>HIV </a:t>
            </a:r>
            <a:r>
              <a:rPr lang="en-US" dirty="0" smtClean="0"/>
              <a:t>Ag/</a:t>
            </a:r>
            <a:r>
              <a:rPr lang="en-US" dirty="0" err="1" smtClean="0"/>
              <a:t>Ab</a:t>
            </a:r>
            <a:r>
              <a:rPr lang="en-US" dirty="0" smtClean="0"/>
              <a:t> </a:t>
            </a:r>
            <a:r>
              <a:rPr lang="fa-IR" dirty="0" smtClean="0"/>
              <a:t> </a:t>
            </a:r>
            <a:r>
              <a:rPr lang="fa-IR" dirty="0"/>
              <a:t>در </a:t>
            </a:r>
            <a:r>
              <a:rPr lang="fa-IR" dirty="0" smtClean="0"/>
              <a:t>هفته </a:t>
            </a:r>
            <a:r>
              <a:rPr lang="fa-IR" dirty="0" smtClean="0"/>
              <a:t>چهارم و </a:t>
            </a:r>
            <a:r>
              <a:rPr lang="fa-IR" dirty="0"/>
              <a:t>ماه سوم </a:t>
            </a:r>
            <a:r>
              <a:rPr lang="fa-IR" dirty="0" smtClean="0"/>
              <a:t>بعد </a:t>
            </a:r>
            <a:r>
              <a:rPr lang="fa-IR" dirty="0"/>
              <a:t>از </a:t>
            </a:r>
            <a:r>
              <a:rPr lang="fa-IR" dirty="0" smtClean="0"/>
              <a:t>مواجهه</a:t>
            </a:r>
          </a:p>
          <a:p>
            <a:pPr marL="114300" indent="0">
              <a:buNone/>
            </a:pPr>
            <a:endParaRPr lang="fa-IR" dirty="0"/>
          </a:p>
        </p:txBody>
      </p:sp>
    </p:spTree>
    <p:extLst>
      <p:ext uri="{BB962C8B-B14F-4D97-AF65-F5344CB8AC3E}">
        <p14:creationId xmlns:p14="http://schemas.microsoft.com/office/powerpoint/2010/main" val="3956643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500"/>
                                        <p:tgtEl>
                                          <p:spTgt spid="3">
                                            <p:txEl>
                                              <p:pRg st="1" end="1"/>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ipe(down)">
                                      <p:cBhvr>
                                        <p:cTn id="18" dur="500"/>
                                        <p:tgtEl>
                                          <p:spTgt spid="3">
                                            <p:txEl>
                                              <p:pRg st="2" end="2"/>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wipe(down)">
                                      <p:cBhvr>
                                        <p:cTn id="21" dur="500"/>
                                        <p:tgtEl>
                                          <p:spTgt spid="3">
                                            <p:txEl>
                                              <p:pRg st="3" end="3"/>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wipe(down)">
                                      <p:cBhvr>
                                        <p:cTn id="24" dur="500"/>
                                        <p:tgtEl>
                                          <p:spTgt spid="3">
                                            <p:txEl>
                                              <p:pRg st="4" end="4"/>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wipe(down)">
                                      <p:cBhvr>
                                        <p:cTn id="30" dur="500"/>
                                        <p:tgtEl>
                                          <p:spTgt spid="3">
                                            <p:txEl>
                                              <p:pRg st="6" end="6"/>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wipe(down)">
                                      <p:cBhvr>
                                        <p:cTn id="33" dur="500"/>
                                        <p:tgtEl>
                                          <p:spTgt spid="3">
                                            <p:txEl>
                                              <p:pRg st="7" end="7"/>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wipe(down)">
                                      <p:cBhvr>
                                        <p:cTn id="3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196752"/>
            <a:ext cx="7331968" cy="2146250"/>
          </a:xfrm>
        </p:spPr>
        <p:txBody>
          <a:bodyPr/>
          <a:lstStyle/>
          <a:p>
            <a:pPr lvl="0" algn="justLow"/>
            <a:r>
              <a:rPr lang="fa-IR" sz="2400" dirty="0"/>
              <a:t>بیمار معتاد تزریقی به علت تهوع و استفراغ در بخش گوارش بستری </a:t>
            </a:r>
            <a:r>
              <a:rPr lang="fa-IR" sz="2400" dirty="0" smtClean="0"/>
              <a:t>است. پرسنل </a:t>
            </a:r>
            <a:r>
              <a:rPr lang="fa-IR" sz="2400" dirty="0"/>
              <a:t>خدمات بخش در حال کمک به بیمار جهت تعویض لباسش بوده که ناگهان بیمار استفراغ می کند و مقداری از مواد استفراغی به صورت وی پاشیده میشود. نامبرده 2 ساعت بعد </a:t>
            </a:r>
            <a:r>
              <a:rPr lang="fa-IR" sz="2400" dirty="0" smtClean="0"/>
              <a:t>جهت </a:t>
            </a:r>
            <a:r>
              <a:rPr lang="fa-IR" sz="2400" dirty="0"/>
              <a:t>مشاوره مراجعه می کند. وی اظهار می دارد که استفراغ بیمار خونی نبوده ولی ترشحات به چشم او وارد شده که همان موقع چشم خود را با آب فراوان شستشو داده است. اقدام </a:t>
            </a:r>
            <a:r>
              <a:rPr lang="fa-IR" sz="2400" dirty="0" smtClean="0"/>
              <a:t> و </a:t>
            </a:r>
            <a:r>
              <a:rPr lang="fa-IR" sz="2400" dirty="0"/>
              <a:t>توصیه شما در رابطه با پیش گیری از ابتلا به </a:t>
            </a:r>
            <a:r>
              <a:rPr lang="fa-IR" sz="2400" dirty="0" smtClean="0"/>
              <a:t>عفونت </a:t>
            </a:r>
            <a:r>
              <a:rPr lang="en-US" sz="2400" dirty="0" smtClean="0"/>
              <a:t>HIV</a:t>
            </a:r>
            <a:r>
              <a:rPr lang="fa-IR" sz="2400" dirty="0" smtClean="0"/>
              <a:t> احتمالی چیست</a:t>
            </a:r>
            <a:r>
              <a:rPr lang="fa-IR" sz="2400" dirty="0"/>
              <a:t>؟</a:t>
            </a:r>
            <a:r>
              <a:rPr lang="en-US" sz="2400" dirty="0"/>
              <a:t/>
            </a:r>
            <a:br>
              <a:rPr lang="en-US" sz="2400" dirty="0"/>
            </a:br>
            <a:endParaRPr lang="fa-IR" sz="2400" dirty="0"/>
          </a:p>
        </p:txBody>
      </p:sp>
      <p:sp>
        <p:nvSpPr>
          <p:cNvPr id="3" name="Content Placeholder 2"/>
          <p:cNvSpPr>
            <a:spLocks noGrp="1"/>
          </p:cNvSpPr>
          <p:nvPr>
            <p:ph idx="1"/>
          </p:nvPr>
        </p:nvSpPr>
        <p:spPr>
          <a:xfrm>
            <a:off x="457200" y="3717032"/>
            <a:ext cx="7620000" cy="2683768"/>
          </a:xfrm>
        </p:spPr>
        <p:txBody>
          <a:bodyPr/>
          <a:lstStyle/>
          <a:p>
            <a:r>
              <a:rPr lang="fa-IR" dirty="0" smtClean="0"/>
              <a:t>ثبت مواجهه و انجام مشاوره</a:t>
            </a:r>
          </a:p>
          <a:p>
            <a:r>
              <a:rPr lang="fa-IR" dirty="0" smtClean="0"/>
              <a:t>با توجه به تماس با مایعی که بالقوه عفونت زا نیست نیازی به داروی </a:t>
            </a:r>
            <a:r>
              <a:rPr lang="fa-IR" smtClean="0"/>
              <a:t>پروفیلاکتیک نمی باشد</a:t>
            </a:r>
            <a:endParaRPr lang="fa-IR" dirty="0"/>
          </a:p>
        </p:txBody>
      </p:sp>
    </p:spTree>
    <p:extLst>
      <p:ext uri="{BB962C8B-B14F-4D97-AF65-F5344CB8AC3E}">
        <p14:creationId xmlns:p14="http://schemas.microsoft.com/office/powerpoint/2010/main" val="726205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
        <p:nvSpPr>
          <p:cNvPr id="5" name="Rectangle 4"/>
          <p:cNvSpPr/>
          <p:nvPr/>
        </p:nvSpPr>
        <p:spPr>
          <a:xfrm>
            <a:off x="179512" y="188640"/>
            <a:ext cx="2214710" cy="923330"/>
          </a:xfrm>
          <a:prstGeom prst="rect">
            <a:avLst/>
          </a:prstGeom>
          <a:noFill/>
          <a:scene3d>
            <a:camera prst="isometricOffAxis1Right"/>
            <a:lightRig rig="threePt" dir="t"/>
          </a:scene3d>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Thanks</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12790122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78098"/>
          </a:xfrm>
        </p:spPr>
        <p:txBody>
          <a:bodyPr/>
          <a:lstStyle/>
          <a:p>
            <a:pPr algn="r"/>
            <a:r>
              <a:rPr lang="fa-IR" sz="3200" b="1" dirty="0"/>
              <a:t>خطر انتقال شغلی </a:t>
            </a:r>
            <a:r>
              <a:rPr lang="en-US" sz="3200" b="1" dirty="0"/>
              <a:t>HBV</a:t>
            </a:r>
            <a:endParaRPr lang="fa-IR" sz="3200" dirty="0"/>
          </a:p>
        </p:txBody>
      </p:sp>
      <p:sp>
        <p:nvSpPr>
          <p:cNvPr id="3" name="Content Placeholder 2"/>
          <p:cNvSpPr>
            <a:spLocks noGrp="1"/>
          </p:cNvSpPr>
          <p:nvPr>
            <p:ph idx="1"/>
          </p:nvPr>
        </p:nvSpPr>
        <p:spPr>
          <a:xfrm>
            <a:off x="457200" y="1340768"/>
            <a:ext cx="7620000" cy="5060032"/>
          </a:xfrm>
        </p:spPr>
        <p:txBody>
          <a:bodyPr/>
          <a:lstStyle/>
          <a:p>
            <a:r>
              <a:rPr lang="fa-IR" dirty="0" smtClean="0"/>
              <a:t>میزان </a:t>
            </a:r>
            <a:r>
              <a:rPr lang="fa-IR" dirty="0"/>
              <a:t>تماس با خون </a:t>
            </a:r>
            <a:r>
              <a:rPr lang="fa-IR" dirty="0" smtClean="0"/>
              <a:t>و وضعیت </a:t>
            </a:r>
            <a:r>
              <a:rPr lang="en-US" dirty="0" err="1"/>
              <a:t>HBe</a:t>
            </a:r>
            <a:r>
              <a:rPr lang="en-US" dirty="0"/>
              <a:t> Ag</a:t>
            </a:r>
            <a:r>
              <a:rPr lang="fa-IR" dirty="0"/>
              <a:t>  فرد منبع </a:t>
            </a:r>
          </a:p>
          <a:p>
            <a:r>
              <a:rPr lang="en-US" dirty="0"/>
              <a:t>HBS Ag </a:t>
            </a:r>
            <a:r>
              <a:rPr lang="fa-IR" dirty="0"/>
              <a:t> و</a:t>
            </a:r>
            <a:r>
              <a:rPr lang="en-US" dirty="0"/>
              <a:t> </a:t>
            </a:r>
            <a:r>
              <a:rPr lang="en-US" dirty="0" err="1"/>
              <a:t>HBe</a:t>
            </a:r>
            <a:r>
              <a:rPr lang="en-US" dirty="0"/>
              <a:t> Ag </a:t>
            </a:r>
            <a:r>
              <a:rPr lang="fa-IR" dirty="0"/>
              <a:t>  منبع هر دو مثبت </a:t>
            </a:r>
            <a:r>
              <a:rPr lang="fa-IR" dirty="0" smtClean="0"/>
              <a:t>:</a:t>
            </a:r>
          </a:p>
          <a:p>
            <a:pPr>
              <a:buFont typeface="Wingdings" pitchFamily="2" charset="2"/>
              <a:buChar char="ü"/>
            </a:pPr>
            <a:r>
              <a:rPr lang="fa-IR" dirty="0" smtClean="0"/>
              <a:t>خطر </a:t>
            </a:r>
            <a:r>
              <a:rPr lang="fa-IR" dirty="0"/>
              <a:t>ایجاد هپاتیت </a:t>
            </a:r>
            <a:r>
              <a:rPr lang="fa-IR" dirty="0" smtClean="0"/>
              <a:t>بالینی: </a:t>
            </a:r>
            <a:r>
              <a:rPr lang="fa-IR" dirty="0" smtClean="0">
                <a:solidFill>
                  <a:srgbClr val="FF0000"/>
                </a:solidFill>
              </a:rPr>
              <a:t>31-22% </a:t>
            </a:r>
          </a:p>
          <a:p>
            <a:pPr>
              <a:buFont typeface="Wingdings" pitchFamily="2" charset="2"/>
              <a:buChar char="ü"/>
            </a:pPr>
            <a:r>
              <a:rPr lang="fa-IR" dirty="0" smtClean="0"/>
              <a:t>احتمال </a:t>
            </a:r>
            <a:r>
              <a:rPr lang="fa-IR" dirty="0"/>
              <a:t>ایجاد تغییرات </a:t>
            </a:r>
            <a:r>
              <a:rPr lang="fa-IR" dirty="0" smtClean="0"/>
              <a:t>سرولوژیک: </a:t>
            </a:r>
            <a:r>
              <a:rPr lang="fa-IR" dirty="0" smtClean="0">
                <a:solidFill>
                  <a:srgbClr val="FF0000"/>
                </a:solidFill>
              </a:rPr>
              <a:t>62-37%</a:t>
            </a:r>
          </a:p>
          <a:p>
            <a:pPr>
              <a:buFont typeface="Wingdings" pitchFamily="2" charset="2"/>
              <a:buChar char="ü"/>
            </a:pPr>
            <a:endParaRPr lang="fa-IR" dirty="0"/>
          </a:p>
          <a:p>
            <a:r>
              <a:rPr lang="en-US" dirty="0" err="1" smtClean="0"/>
              <a:t>HBe</a:t>
            </a:r>
            <a:r>
              <a:rPr lang="en-US" dirty="0" smtClean="0"/>
              <a:t> </a:t>
            </a:r>
            <a:r>
              <a:rPr lang="en-US" dirty="0"/>
              <a:t>Ag</a:t>
            </a:r>
            <a:r>
              <a:rPr lang="fa-IR" dirty="0"/>
              <a:t> منفی و </a:t>
            </a:r>
            <a:r>
              <a:rPr lang="en-US" dirty="0"/>
              <a:t>HBS Ag</a:t>
            </a:r>
            <a:r>
              <a:rPr lang="fa-IR" dirty="0"/>
              <a:t> </a:t>
            </a:r>
            <a:r>
              <a:rPr lang="fa-IR" dirty="0" smtClean="0"/>
              <a:t>مثبت:</a:t>
            </a:r>
          </a:p>
          <a:p>
            <a:pPr>
              <a:buFont typeface="Wingdings" pitchFamily="2" charset="2"/>
              <a:buChar char="ü"/>
            </a:pPr>
            <a:r>
              <a:rPr lang="fa-IR" dirty="0" smtClean="0"/>
              <a:t>خطر </a:t>
            </a:r>
            <a:r>
              <a:rPr lang="fa-IR" dirty="0"/>
              <a:t>ایجاد هپاتیت بالینی از سوزن آلوده </a:t>
            </a:r>
            <a:r>
              <a:rPr lang="fa-IR" dirty="0" smtClean="0"/>
              <a:t>: </a:t>
            </a:r>
            <a:r>
              <a:rPr lang="fa-IR" dirty="0" smtClean="0">
                <a:solidFill>
                  <a:srgbClr val="FF0000"/>
                </a:solidFill>
              </a:rPr>
              <a:t>6-1 </a:t>
            </a:r>
            <a:r>
              <a:rPr lang="fa-IR" dirty="0">
                <a:solidFill>
                  <a:srgbClr val="FF0000"/>
                </a:solidFill>
              </a:rPr>
              <a:t>% </a:t>
            </a:r>
            <a:endParaRPr lang="fa-IR" dirty="0" smtClean="0">
              <a:solidFill>
                <a:srgbClr val="FF0000"/>
              </a:solidFill>
            </a:endParaRPr>
          </a:p>
          <a:p>
            <a:pPr>
              <a:buFont typeface="Wingdings" pitchFamily="2" charset="2"/>
              <a:buChar char="ü"/>
            </a:pPr>
            <a:r>
              <a:rPr lang="fa-IR" dirty="0" smtClean="0"/>
              <a:t>خطر </a:t>
            </a:r>
            <a:r>
              <a:rPr lang="fa-IR" dirty="0"/>
              <a:t>ایجاد شواهد </a:t>
            </a:r>
            <a:r>
              <a:rPr lang="fa-IR" dirty="0" smtClean="0"/>
              <a:t>سرولوژیک: </a:t>
            </a:r>
            <a:r>
              <a:rPr lang="fa-IR" dirty="0">
                <a:solidFill>
                  <a:srgbClr val="FF0000"/>
                </a:solidFill>
              </a:rPr>
              <a:t>37-23 </a:t>
            </a:r>
            <a:r>
              <a:rPr lang="fa-IR" dirty="0" smtClean="0">
                <a:solidFill>
                  <a:srgbClr val="FF0000"/>
                </a:solidFill>
              </a:rPr>
              <a:t>%</a:t>
            </a:r>
          </a:p>
          <a:p>
            <a:pPr>
              <a:buFont typeface="Wingdings" pitchFamily="2" charset="2"/>
              <a:buChar char="ü"/>
            </a:pPr>
            <a:endParaRPr lang="fa-IR" dirty="0"/>
          </a:p>
          <a:p>
            <a:r>
              <a:rPr lang="en-US" dirty="0"/>
              <a:t>HBV</a:t>
            </a:r>
            <a:r>
              <a:rPr lang="fa-IR" dirty="0"/>
              <a:t> در خون خشک شده در دمای اتاق روی سطوح محیط به مدت </a:t>
            </a:r>
            <a:r>
              <a:rPr lang="fa-IR" dirty="0">
                <a:solidFill>
                  <a:srgbClr val="FF0000"/>
                </a:solidFill>
              </a:rPr>
              <a:t>حداقل یک هفته</a:t>
            </a:r>
            <a:r>
              <a:rPr lang="fa-IR" dirty="0"/>
              <a:t> زنده باقی می ماند و شاید توجیه گر برخی از موارد ابتلا </a:t>
            </a:r>
            <a:r>
              <a:rPr lang="en-US" dirty="0"/>
              <a:t>HCP</a:t>
            </a:r>
            <a:r>
              <a:rPr lang="fa-IR" dirty="0"/>
              <a:t> به </a:t>
            </a:r>
            <a:r>
              <a:rPr lang="en-US" dirty="0"/>
              <a:t>HBV</a:t>
            </a:r>
            <a:r>
              <a:rPr lang="fa-IR" dirty="0"/>
              <a:t> بدون سابقه مشخصی از مواجهه </a:t>
            </a:r>
            <a:r>
              <a:rPr lang="fa-IR" dirty="0" smtClean="0"/>
              <a:t>باشد</a:t>
            </a:r>
            <a:endParaRPr lang="fa-IR" dirty="0"/>
          </a:p>
        </p:txBody>
      </p:sp>
    </p:spTree>
    <p:extLst>
      <p:ext uri="{BB962C8B-B14F-4D97-AF65-F5344CB8AC3E}">
        <p14:creationId xmlns:p14="http://schemas.microsoft.com/office/powerpoint/2010/main" val="17590276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850106"/>
          </a:xfrm>
        </p:spPr>
        <p:txBody>
          <a:bodyPr/>
          <a:lstStyle/>
          <a:p>
            <a:pPr algn="r"/>
            <a:r>
              <a:rPr lang="fa-IR" sz="3200" b="1" dirty="0"/>
              <a:t>خطر انتقال شغلی </a:t>
            </a:r>
            <a:r>
              <a:rPr lang="en-US" sz="3200" b="1" dirty="0"/>
              <a:t>HCV </a:t>
            </a:r>
            <a:endParaRPr lang="fa-IR" sz="3200" dirty="0"/>
          </a:p>
        </p:txBody>
      </p:sp>
      <p:sp>
        <p:nvSpPr>
          <p:cNvPr id="3" name="Content Placeholder 2"/>
          <p:cNvSpPr>
            <a:spLocks noGrp="1"/>
          </p:cNvSpPr>
          <p:nvPr>
            <p:ph idx="1"/>
          </p:nvPr>
        </p:nvSpPr>
        <p:spPr>
          <a:xfrm>
            <a:off x="457200" y="1268760"/>
            <a:ext cx="7620000" cy="5132040"/>
          </a:xfrm>
        </p:spPr>
        <p:txBody>
          <a:bodyPr/>
          <a:lstStyle/>
          <a:p>
            <a:r>
              <a:rPr lang="fa-IR" dirty="0"/>
              <a:t>احتمال انتقال </a:t>
            </a:r>
            <a:r>
              <a:rPr lang="fa-IR" dirty="0" smtClean="0"/>
              <a:t>از </a:t>
            </a:r>
            <a:r>
              <a:rPr lang="en-US" dirty="0" smtClean="0"/>
              <a:t>HBV</a:t>
            </a:r>
            <a:r>
              <a:rPr lang="fa-IR" dirty="0" smtClean="0"/>
              <a:t> کمتر</a:t>
            </a:r>
          </a:p>
          <a:p>
            <a:r>
              <a:rPr lang="fa-IR" dirty="0"/>
              <a:t>تبدیل سرمی بعد از مواجهه پوستی اتفاقی با منبع مبتلا به </a:t>
            </a:r>
            <a:r>
              <a:rPr lang="en-US" dirty="0"/>
              <a:t>HCV </a:t>
            </a:r>
            <a:r>
              <a:rPr lang="fa-IR" dirty="0" smtClean="0"/>
              <a:t> بطور </a:t>
            </a:r>
            <a:r>
              <a:rPr lang="fa-IR" dirty="0"/>
              <a:t>متوسط </a:t>
            </a:r>
            <a:r>
              <a:rPr lang="fa-IR" dirty="0" smtClean="0">
                <a:solidFill>
                  <a:srgbClr val="FF0000"/>
                </a:solidFill>
              </a:rPr>
              <a:t>1/8% </a:t>
            </a:r>
            <a:r>
              <a:rPr lang="fa-IR" dirty="0"/>
              <a:t>( محدوده 7-0%) </a:t>
            </a:r>
            <a:endParaRPr lang="fa-IR" dirty="0" smtClean="0"/>
          </a:p>
          <a:p>
            <a:pPr marL="114300" indent="0">
              <a:buNone/>
            </a:pPr>
            <a:endParaRPr lang="en-US" dirty="0"/>
          </a:p>
          <a:p>
            <a:r>
              <a:rPr lang="fa-IR" dirty="0"/>
              <a:t>انتقال به ندرت در اثر مواجهه غشاهای مخاطی با خون صورت می </a:t>
            </a:r>
            <a:r>
              <a:rPr lang="fa-IR" dirty="0" smtClean="0"/>
              <a:t>گیرد</a:t>
            </a:r>
          </a:p>
          <a:p>
            <a:r>
              <a:rPr lang="fa-IR" dirty="0" smtClean="0"/>
              <a:t> هیچ </a:t>
            </a:r>
            <a:r>
              <a:rPr lang="fa-IR" dirty="0"/>
              <a:t>انتقالی در اثر تماس پوست سالم یا غیر سالم با خون در </a:t>
            </a:r>
            <a:r>
              <a:rPr lang="en-US" dirty="0"/>
              <a:t>HCP</a:t>
            </a:r>
            <a:r>
              <a:rPr lang="fa-IR" dirty="0"/>
              <a:t> به اثبات نرسیده </a:t>
            </a:r>
            <a:r>
              <a:rPr lang="fa-IR" dirty="0" smtClean="0"/>
              <a:t>است</a:t>
            </a:r>
          </a:p>
          <a:p>
            <a:pPr marL="114300" indent="0">
              <a:buNone/>
            </a:pPr>
            <a:endParaRPr lang="en-US" dirty="0"/>
          </a:p>
          <a:p>
            <a:r>
              <a:rPr lang="fa-IR" dirty="0" smtClean="0"/>
              <a:t>اگر چه ممکن است </a:t>
            </a:r>
            <a:r>
              <a:rPr lang="en-US" dirty="0" smtClean="0"/>
              <a:t>HCV</a:t>
            </a:r>
            <a:r>
              <a:rPr lang="fa-IR" dirty="0" smtClean="0"/>
              <a:t> </a:t>
            </a:r>
            <a:r>
              <a:rPr lang="fa-IR" dirty="0"/>
              <a:t>تا </a:t>
            </a:r>
            <a:r>
              <a:rPr lang="fa-IR" dirty="0">
                <a:solidFill>
                  <a:srgbClr val="FF0000"/>
                </a:solidFill>
              </a:rPr>
              <a:t>16 </a:t>
            </a:r>
            <a:r>
              <a:rPr lang="fa-IR" dirty="0"/>
              <a:t>ساعت در خون خشک </a:t>
            </a:r>
            <a:r>
              <a:rPr lang="fa-IR" dirty="0" smtClean="0"/>
              <a:t>باقی بماند</a:t>
            </a:r>
            <a:r>
              <a:rPr lang="fa-IR" dirty="0"/>
              <a:t>، داده های اپیدمیولوژیک حاکی از آن است که </a:t>
            </a:r>
            <a:r>
              <a:rPr lang="fa-IR" dirty="0" smtClean="0"/>
              <a:t>آلودگی </a:t>
            </a:r>
            <a:r>
              <a:rPr lang="fa-IR" dirty="0"/>
              <a:t>محیطی با خون حاوی </a:t>
            </a:r>
            <a:r>
              <a:rPr lang="en-US" dirty="0"/>
              <a:t>HCV</a:t>
            </a:r>
            <a:r>
              <a:rPr lang="fa-IR" dirty="0"/>
              <a:t> خطر قابل توجهی </a:t>
            </a:r>
            <a:r>
              <a:rPr lang="fa-IR" dirty="0" smtClean="0"/>
              <a:t>برای </a:t>
            </a:r>
            <a:r>
              <a:rPr lang="fa-IR" dirty="0"/>
              <a:t>انتقال این ویروس در محیط های بهداشتی – درمانی بجز در مراکز همودیالیز محسوب نمی </a:t>
            </a:r>
            <a:r>
              <a:rPr lang="fa-IR" dirty="0" smtClean="0"/>
              <a:t>شود</a:t>
            </a:r>
            <a:endParaRPr lang="en-US" dirty="0"/>
          </a:p>
          <a:p>
            <a:endParaRPr lang="fa-IR" dirty="0"/>
          </a:p>
        </p:txBody>
      </p:sp>
    </p:spTree>
    <p:extLst>
      <p:ext uri="{BB962C8B-B14F-4D97-AF65-F5344CB8AC3E}">
        <p14:creationId xmlns:p14="http://schemas.microsoft.com/office/powerpoint/2010/main" val="3220699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850106"/>
          </a:xfrm>
        </p:spPr>
        <p:txBody>
          <a:bodyPr/>
          <a:lstStyle/>
          <a:p>
            <a:pPr algn="r"/>
            <a:r>
              <a:rPr lang="fa-IR" sz="3200" b="1" dirty="0"/>
              <a:t>خطر انتقال شغلی</a:t>
            </a:r>
            <a:r>
              <a:rPr lang="en-US" sz="3200" b="1" dirty="0"/>
              <a:t>HIV</a:t>
            </a:r>
            <a:endParaRPr lang="fa-IR" sz="3200" dirty="0"/>
          </a:p>
        </p:txBody>
      </p:sp>
      <p:sp>
        <p:nvSpPr>
          <p:cNvPr id="3" name="Content Placeholder 2"/>
          <p:cNvSpPr>
            <a:spLocks noGrp="1"/>
          </p:cNvSpPr>
          <p:nvPr>
            <p:ph idx="1"/>
          </p:nvPr>
        </p:nvSpPr>
        <p:spPr>
          <a:xfrm>
            <a:off x="467544" y="1412776"/>
            <a:ext cx="7620000" cy="5132040"/>
          </a:xfrm>
        </p:spPr>
        <p:txBody>
          <a:bodyPr/>
          <a:lstStyle/>
          <a:p>
            <a:r>
              <a:rPr lang="fa-IR" dirty="0" smtClean="0"/>
              <a:t>بستگی </a:t>
            </a:r>
            <a:r>
              <a:rPr lang="fa-IR" dirty="0"/>
              <a:t>به نوع و شدت </a:t>
            </a:r>
            <a:r>
              <a:rPr lang="fa-IR" dirty="0" smtClean="0"/>
              <a:t>مواجهه دارد</a:t>
            </a:r>
          </a:p>
          <a:p>
            <a:r>
              <a:rPr lang="fa-IR" dirty="0" smtClean="0"/>
              <a:t>خطر متوسط برای انتقال:</a:t>
            </a:r>
          </a:p>
          <a:p>
            <a:pPr>
              <a:buFont typeface="Wingdings" pitchFamily="2" charset="2"/>
              <a:buChar char="ü"/>
            </a:pPr>
            <a:r>
              <a:rPr lang="fa-IR" dirty="0" smtClean="0"/>
              <a:t> بعد از مواجهه پوستی با خون آلوده حدود </a:t>
            </a:r>
            <a:r>
              <a:rPr lang="fa-IR" dirty="0" smtClean="0">
                <a:solidFill>
                  <a:srgbClr val="FF0000"/>
                </a:solidFill>
              </a:rPr>
              <a:t>0/3% </a:t>
            </a:r>
            <a:r>
              <a:rPr lang="fa-IR" dirty="0" smtClean="0"/>
              <a:t>(0/5-0/2%)</a:t>
            </a:r>
          </a:p>
          <a:p>
            <a:pPr>
              <a:buFont typeface="Wingdings" pitchFamily="2" charset="2"/>
              <a:buChar char="ü"/>
            </a:pPr>
            <a:r>
              <a:rPr lang="fa-IR" dirty="0" smtClean="0"/>
              <a:t>بعد </a:t>
            </a:r>
            <a:r>
              <a:rPr lang="fa-IR" dirty="0"/>
              <a:t>از مواجهه غشای مخاطی حدود </a:t>
            </a:r>
            <a:r>
              <a:rPr lang="fa-IR" dirty="0" smtClean="0">
                <a:solidFill>
                  <a:srgbClr val="FF0000"/>
                </a:solidFill>
              </a:rPr>
              <a:t>0/09% </a:t>
            </a:r>
            <a:r>
              <a:rPr lang="fa-IR" smtClean="0"/>
              <a:t>(0/5-0/006%) </a:t>
            </a:r>
            <a:endParaRPr lang="fa-IR" dirty="0" smtClean="0"/>
          </a:p>
          <a:p>
            <a:pPr>
              <a:buFont typeface="Wingdings" pitchFamily="2" charset="2"/>
              <a:buChar char="ü"/>
            </a:pPr>
            <a:endParaRPr lang="fa-IR" dirty="0"/>
          </a:p>
          <a:p>
            <a:r>
              <a:rPr lang="fa-IR" dirty="0" smtClean="0"/>
              <a:t>با </a:t>
            </a:r>
            <a:r>
              <a:rPr lang="fa-IR" dirty="0"/>
              <a:t>آن که انتقال </a:t>
            </a:r>
            <a:r>
              <a:rPr lang="en-US" dirty="0"/>
              <a:t>HIV</a:t>
            </a:r>
            <a:r>
              <a:rPr lang="fa-IR" dirty="0"/>
              <a:t> بعد از مواجهه پوست ناسالم اثبات شده است ، خطر </a:t>
            </a:r>
            <a:r>
              <a:rPr lang="fa-IR" dirty="0" smtClean="0"/>
              <a:t>متوسط </a:t>
            </a:r>
            <a:r>
              <a:rPr lang="fa-IR" dirty="0"/>
              <a:t>انتقال از این راه به طور دقیق نشان داده نشده اما این رقم کمتر از خطر مواجهه </a:t>
            </a:r>
            <a:r>
              <a:rPr lang="fa-IR" dirty="0" smtClean="0"/>
              <a:t>غشاهای </a:t>
            </a:r>
            <a:r>
              <a:rPr lang="fa-IR" dirty="0"/>
              <a:t>مخاطی بر آورد می شود </a:t>
            </a:r>
          </a:p>
          <a:p>
            <a:r>
              <a:rPr lang="fa-IR" dirty="0" smtClean="0"/>
              <a:t>خطر </a:t>
            </a:r>
            <a:r>
              <a:rPr lang="fa-IR" dirty="0"/>
              <a:t>انتقال بعد از مواجهه با مایعات و بافتها بجز خون آلوده </a:t>
            </a:r>
            <a:r>
              <a:rPr lang="fa-IR" dirty="0" smtClean="0"/>
              <a:t>به </a:t>
            </a:r>
            <a:r>
              <a:rPr lang="en-US" dirty="0" smtClean="0"/>
              <a:t> HIV</a:t>
            </a:r>
            <a:r>
              <a:rPr lang="fa-IR" dirty="0" smtClean="0"/>
              <a:t>اندازه </a:t>
            </a:r>
            <a:r>
              <a:rPr lang="fa-IR" dirty="0"/>
              <a:t>گیری نشده است، ولی احتمالا بسیار کمتر از خون آلوده </a:t>
            </a:r>
            <a:r>
              <a:rPr lang="fa-IR" dirty="0" smtClean="0"/>
              <a:t>است</a:t>
            </a:r>
            <a:endParaRPr lang="fa-IR" dirty="0"/>
          </a:p>
        </p:txBody>
      </p:sp>
    </p:spTree>
    <p:extLst>
      <p:ext uri="{BB962C8B-B14F-4D97-AF65-F5344CB8AC3E}">
        <p14:creationId xmlns:p14="http://schemas.microsoft.com/office/powerpoint/2010/main" val="17020071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562074"/>
          </a:xfrm>
        </p:spPr>
        <p:txBody>
          <a:bodyPr/>
          <a:lstStyle/>
          <a:p>
            <a:endParaRPr lang="fa-IR" dirty="0"/>
          </a:p>
        </p:txBody>
      </p:sp>
      <p:sp>
        <p:nvSpPr>
          <p:cNvPr id="3" name="Content Placeholder 2"/>
          <p:cNvSpPr>
            <a:spLocks noGrp="1"/>
          </p:cNvSpPr>
          <p:nvPr>
            <p:ph idx="1"/>
          </p:nvPr>
        </p:nvSpPr>
        <p:spPr>
          <a:xfrm>
            <a:off x="457200" y="1484784"/>
            <a:ext cx="7620000" cy="4916016"/>
          </a:xfrm>
        </p:spPr>
        <p:txBody>
          <a:bodyPr/>
          <a:lstStyle/>
          <a:p>
            <a:r>
              <a:rPr lang="fa-IR" dirty="0" smtClean="0"/>
              <a:t>عواملی که سبب افزایش خطر انتقال </a:t>
            </a:r>
            <a:r>
              <a:rPr lang="en-US" dirty="0" smtClean="0"/>
              <a:t>HIV</a:t>
            </a:r>
            <a:r>
              <a:rPr lang="fa-IR" dirty="0" smtClean="0"/>
              <a:t> پس از مواجهه شغلی می شوند:</a:t>
            </a:r>
          </a:p>
          <a:p>
            <a:pPr marL="114300" indent="0">
              <a:buNone/>
            </a:pPr>
            <a:endParaRPr lang="fa-IR" dirty="0" smtClean="0"/>
          </a:p>
          <a:p>
            <a:pPr>
              <a:buFont typeface="Wingdings" pitchFamily="2" charset="2"/>
              <a:buChar char="ü"/>
            </a:pPr>
            <a:r>
              <a:rPr lang="fa-IR" dirty="0"/>
              <a:t> وجود خون واضح بر روی </a:t>
            </a:r>
            <a:r>
              <a:rPr lang="fa-IR" dirty="0" smtClean="0"/>
              <a:t>وسایل</a:t>
            </a:r>
          </a:p>
          <a:p>
            <a:pPr>
              <a:buFont typeface="Wingdings" pitchFamily="2" charset="2"/>
              <a:buChar char="ü"/>
            </a:pPr>
            <a:r>
              <a:rPr lang="fa-IR" dirty="0"/>
              <a:t> فرو رفتن مستقیم سوزن در شریان یا </a:t>
            </a:r>
            <a:r>
              <a:rPr lang="fa-IR" dirty="0" smtClean="0"/>
              <a:t>ورید</a:t>
            </a:r>
          </a:p>
          <a:p>
            <a:pPr>
              <a:buFont typeface="Wingdings" pitchFamily="2" charset="2"/>
              <a:buChar char="ü"/>
            </a:pPr>
            <a:r>
              <a:rPr lang="fa-IR" dirty="0"/>
              <a:t> جراحت </a:t>
            </a:r>
            <a:r>
              <a:rPr lang="fa-IR" dirty="0" smtClean="0"/>
              <a:t>عمیق</a:t>
            </a:r>
          </a:p>
          <a:p>
            <a:pPr>
              <a:buFont typeface="Wingdings" pitchFamily="2" charset="2"/>
              <a:buChar char="ü"/>
            </a:pPr>
            <a:r>
              <a:rPr lang="fa-IR" dirty="0"/>
              <a:t> بیماری پیشرفته یا با بار ویروسی بالا در فرد </a:t>
            </a:r>
            <a:r>
              <a:rPr lang="fa-IR" dirty="0" smtClean="0"/>
              <a:t>منبع</a:t>
            </a:r>
          </a:p>
          <a:p>
            <a:pPr lvl="0">
              <a:buFont typeface="Wingdings" pitchFamily="2" charset="2"/>
              <a:buChar char="ü"/>
            </a:pPr>
            <a:r>
              <a:rPr lang="fa-IR" dirty="0"/>
              <a:t> فرو رفتن سوزنهای توخالی (سوزن تزریق، آنژیوکت، ...) در مقایسه با سوزنهای تو پر (سوزن بخیه، ...)  </a:t>
            </a:r>
            <a:endParaRPr lang="en-US" dirty="0"/>
          </a:p>
          <a:p>
            <a:pPr marL="114300" indent="0">
              <a:buNone/>
            </a:pPr>
            <a:endParaRPr lang="fa-IR" dirty="0" smtClean="0"/>
          </a:p>
          <a:p>
            <a:pPr marL="114300" indent="0">
              <a:buNone/>
            </a:pPr>
            <a:endParaRPr lang="fa-IR" dirty="0"/>
          </a:p>
        </p:txBody>
      </p:sp>
    </p:spTree>
    <p:extLst>
      <p:ext uri="{BB962C8B-B14F-4D97-AF65-F5344CB8AC3E}">
        <p14:creationId xmlns:p14="http://schemas.microsoft.com/office/powerpoint/2010/main" val="15061033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548680"/>
            <a:ext cx="7620000" cy="1143000"/>
          </a:xfrm>
        </p:spPr>
        <p:txBody>
          <a:bodyPr/>
          <a:lstStyle/>
          <a:p>
            <a:pPr algn="r"/>
            <a:r>
              <a:rPr lang="fa-IR" b="1" dirty="0"/>
              <a:t>محافظت </a:t>
            </a:r>
            <a:r>
              <a:rPr lang="fa-IR" b="1" dirty="0" smtClean="0"/>
              <a:t>نخستین </a:t>
            </a:r>
            <a:r>
              <a:rPr lang="fa-IR" b="1" dirty="0"/>
              <a:t>اقدام پیشگیری</a:t>
            </a:r>
            <a:endParaRPr lang="fa-IR" dirty="0"/>
          </a:p>
        </p:txBody>
      </p:sp>
      <p:sp>
        <p:nvSpPr>
          <p:cNvPr id="3" name="Content Placeholder 2"/>
          <p:cNvSpPr>
            <a:spLocks noGrp="1"/>
          </p:cNvSpPr>
          <p:nvPr>
            <p:ph idx="1"/>
          </p:nvPr>
        </p:nvSpPr>
        <p:spPr>
          <a:xfrm>
            <a:off x="467544" y="2057400"/>
            <a:ext cx="7620000" cy="4800600"/>
          </a:xfrm>
        </p:spPr>
        <p:txBody>
          <a:bodyPr/>
          <a:lstStyle/>
          <a:p>
            <a:r>
              <a:rPr lang="fa-IR" dirty="0"/>
              <a:t>احتیاطات </a:t>
            </a:r>
            <a:r>
              <a:rPr lang="fa-IR" dirty="0" smtClean="0"/>
              <a:t>استاندارد</a:t>
            </a:r>
          </a:p>
          <a:p>
            <a:r>
              <a:rPr lang="fa-IR" dirty="0" smtClean="0"/>
              <a:t>شستن دستها قبل وبعد ازمراقبت بیمار</a:t>
            </a:r>
          </a:p>
          <a:p>
            <a:r>
              <a:rPr lang="fa-IR" dirty="0" smtClean="0"/>
              <a:t>استفاده ازوسایل </a:t>
            </a:r>
            <a:r>
              <a:rPr lang="fa-IR" dirty="0"/>
              <a:t>حفاظت فردی </a:t>
            </a:r>
            <a:r>
              <a:rPr lang="fa-IR" dirty="0" smtClean="0"/>
              <a:t>مناسب</a:t>
            </a:r>
          </a:p>
          <a:p>
            <a:pPr lvl="0"/>
            <a:r>
              <a:rPr lang="fa-IR" dirty="0" smtClean="0"/>
              <a:t>دورانداختن </a:t>
            </a:r>
            <a:r>
              <a:rPr lang="fa-IR" dirty="0"/>
              <a:t>وسایل نوک تیز استفاده شده </a:t>
            </a:r>
            <a:r>
              <a:rPr lang="fa-IR" dirty="0" smtClean="0"/>
              <a:t>در </a:t>
            </a:r>
            <a:r>
              <a:rPr lang="en-US" dirty="0" smtClean="0"/>
              <a:t>Safety Box</a:t>
            </a:r>
            <a:endParaRPr lang="en-US" dirty="0"/>
          </a:p>
          <a:p>
            <a:pPr lvl="0"/>
            <a:r>
              <a:rPr lang="fa-IR" dirty="0"/>
              <a:t>عدم سرپوش گذاری مجدد سوزنها</a:t>
            </a:r>
            <a:endParaRPr lang="en-US" dirty="0"/>
          </a:p>
          <a:p>
            <a:r>
              <a:rPr lang="fa-IR" dirty="0" smtClean="0"/>
              <a:t>فضای مناسب و امن برای فعالیت</a:t>
            </a:r>
          </a:p>
          <a:p>
            <a:r>
              <a:rPr lang="fa-IR" dirty="0"/>
              <a:t>واکسیناسیون </a:t>
            </a:r>
            <a:r>
              <a:rPr lang="en-US" dirty="0"/>
              <a:t>HBV</a:t>
            </a:r>
            <a:endParaRPr lang="fa-IR" dirty="0"/>
          </a:p>
        </p:txBody>
      </p:sp>
    </p:spTree>
    <p:extLst>
      <p:ext uri="{BB962C8B-B14F-4D97-AF65-F5344CB8AC3E}">
        <p14:creationId xmlns:p14="http://schemas.microsoft.com/office/powerpoint/2010/main" val="40218155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t>مراحل </a:t>
            </a:r>
            <a:r>
              <a:rPr lang="en-US" b="1" dirty="0"/>
              <a:t>PEP</a:t>
            </a:r>
            <a:endParaRPr lang="fa-IR" dirty="0"/>
          </a:p>
        </p:txBody>
      </p:sp>
      <p:sp>
        <p:nvSpPr>
          <p:cNvPr id="3" name="Content Placeholder 2"/>
          <p:cNvSpPr>
            <a:spLocks noGrp="1"/>
          </p:cNvSpPr>
          <p:nvPr>
            <p:ph idx="1"/>
          </p:nvPr>
        </p:nvSpPr>
        <p:spPr>
          <a:xfrm>
            <a:off x="395536" y="1844824"/>
            <a:ext cx="7620000" cy="4800600"/>
          </a:xfrm>
        </p:spPr>
        <p:txBody>
          <a:bodyPr/>
          <a:lstStyle/>
          <a:p>
            <a:r>
              <a:rPr lang="fa-IR" dirty="0"/>
              <a:t>مداوای محل </a:t>
            </a:r>
            <a:r>
              <a:rPr lang="fa-IR" dirty="0" smtClean="0"/>
              <a:t>مواجهه</a:t>
            </a:r>
            <a:endParaRPr lang="fa-IR" b="1" dirty="0"/>
          </a:p>
          <a:p>
            <a:r>
              <a:rPr lang="fa-IR" dirty="0" smtClean="0"/>
              <a:t>ثبت </a:t>
            </a:r>
            <a:r>
              <a:rPr lang="fa-IR" dirty="0"/>
              <a:t>و گزارش </a:t>
            </a:r>
            <a:r>
              <a:rPr lang="fa-IR" dirty="0" smtClean="0"/>
              <a:t>دهی</a:t>
            </a:r>
            <a:endParaRPr lang="fa-IR" b="1" dirty="0"/>
          </a:p>
          <a:p>
            <a:r>
              <a:rPr lang="fa-IR" dirty="0" smtClean="0"/>
              <a:t>ارزیابی خطرمواجهه</a:t>
            </a:r>
          </a:p>
          <a:p>
            <a:r>
              <a:rPr lang="fa-IR" dirty="0" smtClean="0"/>
              <a:t>ارزیابی </a:t>
            </a:r>
            <a:r>
              <a:rPr lang="fa-IR" dirty="0"/>
              <a:t>منبع </a:t>
            </a:r>
            <a:r>
              <a:rPr lang="fa-IR" dirty="0" smtClean="0"/>
              <a:t>مواجهه</a:t>
            </a:r>
          </a:p>
          <a:p>
            <a:r>
              <a:rPr lang="fa-IR" dirty="0" smtClean="0"/>
              <a:t>ارزیابی </a:t>
            </a:r>
            <a:r>
              <a:rPr lang="fa-IR" dirty="0"/>
              <a:t>فرد مواجهه </a:t>
            </a:r>
            <a:r>
              <a:rPr lang="fa-IR" dirty="0" smtClean="0"/>
              <a:t>یافته</a:t>
            </a:r>
          </a:p>
          <a:p>
            <a:r>
              <a:rPr lang="fa-IR" dirty="0" smtClean="0"/>
              <a:t> </a:t>
            </a:r>
            <a:r>
              <a:rPr lang="fa-IR" dirty="0"/>
              <a:t>پیشگیری </a:t>
            </a:r>
            <a:r>
              <a:rPr lang="fa-IR" dirty="0" smtClean="0"/>
              <a:t>ازعفونت ها </a:t>
            </a:r>
          </a:p>
          <a:p>
            <a:r>
              <a:rPr lang="fa-IR" dirty="0" smtClean="0"/>
              <a:t>پیگیری </a:t>
            </a:r>
            <a:r>
              <a:rPr lang="fa-IR" dirty="0"/>
              <a:t>و مشاوره </a:t>
            </a:r>
          </a:p>
        </p:txBody>
      </p:sp>
    </p:spTree>
    <p:extLst>
      <p:ext uri="{BB962C8B-B14F-4D97-AF65-F5344CB8AC3E}">
        <p14:creationId xmlns:p14="http://schemas.microsoft.com/office/powerpoint/2010/main" val="175350616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431</TotalTime>
  <Words>2126</Words>
  <Application>Microsoft Office PowerPoint</Application>
  <PresentationFormat>On-screen Show (4:3)</PresentationFormat>
  <Paragraphs>239</Paragraphs>
  <Slides>36</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B Zar</vt:lpstr>
      <vt:lpstr>Calibri</vt:lpstr>
      <vt:lpstr>Cambria</vt:lpstr>
      <vt:lpstr>Nazanin</vt:lpstr>
      <vt:lpstr>Symbol</vt:lpstr>
      <vt:lpstr>Times New Roman</vt:lpstr>
      <vt:lpstr>Wingdings</vt:lpstr>
      <vt:lpstr>Adjacency</vt:lpstr>
      <vt:lpstr>مدیریت مواجهه شغلی با HIV و HBV و HCV</vt:lpstr>
      <vt:lpstr>تعاریف</vt:lpstr>
      <vt:lpstr>PowerPoint Presentation</vt:lpstr>
      <vt:lpstr>خطر انتقال شغلی HBV</vt:lpstr>
      <vt:lpstr>خطر انتقال شغلی HCV </vt:lpstr>
      <vt:lpstr>خطر انتقال شغلیHIV</vt:lpstr>
      <vt:lpstr>PowerPoint Presentation</vt:lpstr>
      <vt:lpstr>محافظت نخستین اقدام پیشگیری</vt:lpstr>
      <vt:lpstr>مراحل PEP</vt:lpstr>
      <vt:lpstr>مداوای محل مواجهه</vt:lpstr>
      <vt:lpstr>PowerPoint Presentation</vt:lpstr>
      <vt:lpstr>ثبت وگزارش دهی</vt:lpstr>
      <vt:lpstr>ارزیابی مواجهه</vt:lpstr>
      <vt:lpstr>ارزیابی منبع مواجهه</vt:lpstr>
      <vt:lpstr>PowerPoint Presentation</vt:lpstr>
      <vt:lpstr>PowerPoint Presentation</vt:lpstr>
      <vt:lpstr>ارزیابی فرد مواجهه یافته</vt:lpstr>
      <vt:lpstr>مدیریت عفونت های مختلف در PEP </vt:lpstr>
      <vt:lpstr>مواجهه با HBV  (ترجیحا طی 24 ساعت اول و حداکثر ظرف 7 روز)</vt:lpstr>
      <vt:lpstr>مواجهه با HCV </vt:lpstr>
      <vt:lpstr>مواجهه با HIV </vt:lpstr>
      <vt:lpstr>PowerPoint Presentation</vt:lpstr>
      <vt:lpstr>PowerPoint Presentation</vt:lpstr>
      <vt:lpstr>PowerPoint Presentation</vt:lpstr>
      <vt:lpstr>PowerPoint Presentation</vt:lpstr>
      <vt:lpstr>PowerPoint Presentation</vt:lpstr>
      <vt:lpstr>مشاوره بعد از مواجهه با  HIV </vt:lpstr>
      <vt:lpstr>پی گیری مواجهه</vt:lpstr>
      <vt:lpstr>پیگیری مواجهه با هپاتيت B</vt:lpstr>
      <vt:lpstr>پیگیری مواجهه با هپاتيت C</vt:lpstr>
      <vt:lpstr>پیگیری مواجهه با HIV</vt:lpstr>
      <vt:lpstr>جدول پی گیری</vt:lpstr>
      <vt:lpstr>PEP Cases</vt:lpstr>
      <vt:lpstr>خانم پرستاری که از بیمار مبتلا به HIV مراقبت می کند، در حین خون گیری برای انجام ABG سوزن آلوده به خون بیمار در دستش فرو رفته و بلافاصله به شما مراجعه می کند. خونریزی از محل زخم مشاهده می شود. این خانم یک کودک شیرخوار 6 ماهه دارد. اقدام و توصیه شما در رابطه با پیش گیری از ابتلا به عفونت HIV احتمالی چیست؟</vt:lpstr>
      <vt:lpstr>بیمار معتاد تزریقی به علت تهوع و استفراغ در بخش گوارش بستری است. پرسنل خدمات بخش در حال کمک به بیمار جهت تعویض لباسش بوده که ناگهان بیمار استفراغ می کند و مقداری از مواد استفراغی به صورت وی پاشیده میشود. نامبرده 2 ساعت بعد جهت مشاوره مراجعه می کند. وی اظهار می دارد که استفراغ بیمار خونی نبوده ولی ترشحات به چشم او وارد شده که همان موقع چشم خود را با آب فراوان شستشو داده است. اقدام  و توصیه شما در رابطه با پیش گیری از ابتلا به عفونت HIV احتمالی چیست؟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مدیریت مواجهه شغلی با HIV و HBV و HCV</dc:title>
  <dc:creator>alfa2</dc:creator>
  <cp:lastModifiedBy>alfanet</cp:lastModifiedBy>
  <cp:revision>53</cp:revision>
  <dcterms:created xsi:type="dcterms:W3CDTF">2014-08-09T01:48:23Z</dcterms:created>
  <dcterms:modified xsi:type="dcterms:W3CDTF">2023-10-10T16:52:46Z</dcterms:modified>
</cp:coreProperties>
</file>