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7" r:id="rId19"/>
    <p:sldId id="273" r:id="rId20"/>
    <p:sldId id="274" r:id="rId21"/>
    <p:sldId id="276" r:id="rId22"/>
    <p:sldId id="275" r:id="rId23"/>
    <p:sldId id="278" r:id="rId24"/>
    <p:sldId id="279" r:id="rId25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 algn="r" rtl="1">
              <a:defRPr sz="5400" cap="all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BD251-654C-4EF7-8145-4980795B86A8}" type="datetimeFigureOut">
              <a:rPr lang="fa-IR" smtClean="0"/>
              <a:t>26/03/1445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2825-C812-4B01-A847-D17651427269}" type="slidenum">
              <a:rPr lang="fa-IR" smtClean="0"/>
              <a:t>‹#›</a:t>
            </a:fld>
            <a:endParaRPr lang="fa-IR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BD251-654C-4EF7-8145-4980795B86A8}" type="datetimeFigureOut">
              <a:rPr lang="fa-IR" smtClean="0"/>
              <a:t>26/03/1445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2825-C812-4B01-A847-D17651427269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BD251-654C-4EF7-8145-4980795B86A8}" type="datetimeFigureOut">
              <a:rPr lang="fa-IR" smtClean="0"/>
              <a:t>26/03/1445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2825-C812-4B01-A847-D17651427269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BD251-654C-4EF7-8145-4980795B86A8}" type="datetimeFigureOut">
              <a:rPr lang="fa-IR" smtClean="0"/>
              <a:t>26/03/1445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2825-C812-4B01-A847-D17651427269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BD251-654C-4EF7-8145-4980795B86A8}" type="datetimeFigureOut">
              <a:rPr lang="fa-IR" smtClean="0"/>
              <a:t>26/03/1445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2825-C812-4B01-A847-D17651427269}" type="slidenum">
              <a:rPr lang="fa-IR" smtClean="0"/>
              <a:t>‹#›</a:t>
            </a:fld>
            <a:endParaRPr lang="fa-IR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BD251-654C-4EF7-8145-4980795B86A8}" type="datetimeFigureOut">
              <a:rPr lang="fa-IR" smtClean="0"/>
              <a:t>26/03/1445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2825-C812-4B01-A847-D17651427269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BD251-654C-4EF7-8145-4980795B86A8}" type="datetimeFigureOut">
              <a:rPr lang="fa-IR" smtClean="0"/>
              <a:t>26/03/1445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2825-C812-4B01-A847-D17651427269}" type="slidenum">
              <a:rPr lang="fa-IR" smtClean="0"/>
              <a:t>‹#›</a:t>
            </a:fld>
            <a:endParaRPr lang="fa-IR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BD251-654C-4EF7-8145-4980795B86A8}" type="datetimeFigureOut">
              <a:rPr lang="fa-IR" smtClean="0"/>
              <a:t>26/03/1445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2825-C812-4B01-A847-D17651427269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BD251-654C-4EF7-8145-4980795B86A8}" type="datetimeFigureOut">
              <a:rPr lang="fa-IR" smtClean="0"/>
              <a:t>26/03/1445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2825-C812-4B01-A847-D17651427269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BD251-654C-4EF7-8145-4980795B86A8}" type="datetimeFigureOut">
              <a:rPr lang="fa-IR" smtClean="0"/>
              <a:t>26/03/1445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2825-C812-4B01-A847-D17651427269}" type="slidenum">
              <a:rPr lang="fa-IR" smtClean="0"/>
              <a:t>‹#›</a:t>
            </a:fld>
            <a:endParaRPr lang="fa-IR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BD251-654C-4EF7-8145-4980795B86A8}" type="datetimeFigureOut">
              <a:rPr lang="fa-IR" smtClean="0"/>
              <a:t>26/03/1445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F2825-C812-4B01-A847-D17651427269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F4CBD251-654C-4EF7-8145-4980795B86A8}" type="datetimeFigureOut">
              <a:rPr lang="fa-IR" smtClean="0"/>
              <a:t>26/03/1445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E3AF2825-C812-4B01-A847-D17651427269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r" defTabSz="914400" rtl="1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r" defTabSz="914400" rtl="1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r" defTabSz="914400" rtl="1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r" defTabSz="914400" rtl="1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مدیریت مواجهه غیر شغلی با </a:t>
            </a:r>
            <a:r>
              <a:rPr lang="en-US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HIV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و پیش گیری قبل از تماس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982544" cy="1752600"/>
          </a:xfrm>
        </p:spPr>
        <p:txBody>
          <a:bodyPr>
            <a:normAutofit/>
          </a:bodyPr>
          <a:lstStyle/>
          <a:p>
            <a:r>
              <a:rPr lang="fa-I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دکتر سید علی دهقان منشادی</a:t>
            </a:r>
          </a:p>
          <a:p>
            <a:r>
              <a:rPr lang="fa-I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دانشیار گروه بیماریهای عفونی و گرمسیری – فلوشیپ ایدز</a:t>
            </a:r>
          </a:p>
          <a:p>
            <a:r>
              <a:rPr lang="fa-I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دانشگاه علوم پزشکی تهران</a:t>
            </a:r>
            <a:endParaRPr lang="fa-I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105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منبع پر خطر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مصرف کنندگان مواد مخدر تزریقی</a:t>
            </a:r>
          </a:p>
          <a:p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افرادیکه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سابقه زندان و یا بازپروری داشته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اند</a:t>
            </a:r>
          </a:p>
          <a:p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افرادیکه سابقه رفتارهای جنسی پرخطر دارند. این افراد شامل </a:t>
            </a:r>
            <a:r>
              <a:rPr lang="en-US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sex-worker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ها یعنی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کسانی که در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ازای ارتباط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جنسی مبادرت به دریافت پول یا کالا می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نمایند، افراد</a:t>
            </a:r>
            <a:r>
              <a:rPr lang="en-US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MSM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، </a:t>
            </a:r>
            <a:r>
              <a:rPr lang="en-US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Transsexual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و </a:t>
            </a:r>
            <a:r>
              <a:rPr lang="en-US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Bisexual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می باشند.</a:t>
            </a:r>
          </a:p>
          <a:p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همسر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یا شریک جنسی هر یک از گروههای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فوق</a:t>
            </a:r>
          </a:p>
          <a:p>
            <a:endParaRPr lang="fa-IR" sz="28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در این موارد شروع پروفیلاکسی نباید تا آماده شدن جواب آزمایشات به تاخیر بیافتد</a:t>
            </a:r>
          </a:p>
        </p:txBody>
      </p:sp>
    </p:spTree>
    <p:extLst>
      <p:ext uri="{BB962C8B-B14F-4D97-AF65-F5344CB8AC3E}">
        <p14:creationId xmlns:p14="http://schemas.microsoft.com/office/powerpoint/2010/main" val="9375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>
                <a:solidFill>
                  <a:srgbClr val="D2533C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ارزیابی منبع مواجهه </a:t>
            </a:r>
            <a:r>
              <a:rPr lang="fa-IR" sz="3200" dirty="0">
                <a:solidFill>
                  <a:srgbClr val="D2533C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(منبع </a:t>
            </a:r>
            <a:r>
              <a:rPr lang="fa-IR" sz="3200" dirty="0" smtClean="0">
                <a:solidFill>
                  <a:srgbClr val="D2533C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نامشخص</a:t>
            </a:r>
            <a:r>
              <a:rPr lang="fa-IR" sz="3200" dirty="0">
                <a:solidFill>
                  <a:srgbClr val="D2533C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)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احتمال مواجهه با عوامل منتقل شونده از راه خون را با توجه به شیوع این پاتوژن ها در جمعیتی که فرد منبع از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آن جمعیت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بوده، ارزیابی کنید.</a:t>
            </a:r>
          </a:p>
          <a:p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آزمایش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سوزنهای دور ریخته شده برای پاتوژنهای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خونی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ممنوع است.</a:t>
            </a:r>
          </a:p>
        </p:txBody>
      </p:sp>
      <p:pic>
        <p:nvPicPr>
          <p:cNvPr id="1026" name="Picture 2" descr="Facts about PEP medication, where to get PEP in Bangkok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501008"/>
            <a:ext cx="5688632" cy="255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82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مدیریت مواجهه در مواجهه های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جنسي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ارزیابی بالینی از نظر ابتلا به عفونتهای مقاربتی دیگر نیز در فرد مواجهه یافته بر اساس دستورالعمل کشوری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مدیریت عفونت های آمیزشی انجام شود.</a:t>
            </a:r>
          </a:p>
          <a:p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در صورت احتمال وقوع بارداری، هرچه سریعتر حداکثر ظرف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120ساعت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، داروهای هورمونی پیشگیری از بارداری را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ارائه دهید.</a:t>
            </a:r>
          </a:p>
          <a:p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در صورت مواجهه های جنسی داوطلبانه، مشاوره های لازم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درباره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کاهش رفتارهای پر خطر و لزوم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انجام واکسیناسیون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را ارائه دهید.</a:t>
            </a:r>
          </a:p>
          <a:p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در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صورت وقوع </a:t>
            </a:r>
            <a:r>
              <a:rPr lang="fa-IR" sz="2800" u="sng" dirty="0">
                <a:latin typeface="Sakkal Majalla" panose="02000000000000000000" pitchFamily="2" charset="-78"/>
                <a:cs typeface="Sakkal Majalla" panose="02000000000000000000" pitchFamily="2" charset="-78"/>
              </a:rPr>
              <a:t>تجاوز </a:t>
            </a:r>
            <a:r>
              <a:rPr lang="fa-IR" sz="2800" u="sng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جنسی</a:t>
            </a: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پروفیلاکسی عفونتهای آمیزشی در تمامی موارد</a:t>
            </a:r>
            <a:endParaRPr lang="fa-IR" sz="24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2"/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گونوره</a:t>
            </a:r>
            <a:r>
              <a:rPr lang="fa-IR" sz="22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: سفتریاکسون </a:t>
            </a:r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250 میلی گرم تک </a:t>
            </a:r>
            <a:r>
              <a:rPr lang="fa-IR" sz="22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دوز عضلانی + </a:t>
            </a:r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آزیترومایسین 1 گرم تک دوز خوراکی</a:t>
            </a:r>
            <a:endParaRPr lang="fa-IR" sz="2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2"/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کلامیدیا</a:t>
            </a:r>
            <a:r>
              <a:rPr lang="fa-IR" sz="22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: آزیترومایسین تک دوز یا داکسی سیکلین دو بار در روز به مدت 7 روز</a:t>
            </a:r>
          </a:p>
          <a:p>
            <a:pPr lvl="2"/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تریکوموناس</a:t>
            </a:r>
            <a:r>
              <a:rPr lang="fa-IR" sz="22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: مترونیدازول دو گرم تک دوز یا تینیدازول دو گرم تک </a:t>
            </a:r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دوز</a:t>
            </a: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مشاوره های روانی و حقوقی</a:t>
            </a:r>
            <a:endParaRPr lang="fa-IR" sz="24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78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ارائه </a:t>
            </a:r>
            <a:r>
              <a:rPr lang="en-US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PEP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در مواجهه با 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</a:rPr>
              <a:t>HIV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مواردی که </a:t>
            </a:r>
            <a:r>
              <a:rPr lang="en-US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PEP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اندیکاسیون ندارد</a:t>
            </a:r>
            <a:endParaRPr lang="fa-IR" sz="28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فرد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مواجهه یافته </a:t>
            </a:r>
            <a:r>
              <a:rPr lang="en-US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HIV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مثبت باشد.</a:t>
            </a: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فرد منبع مبتلا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به </a:t>
            </a:r>
            <a:r>
              <a:rPr lang="en-US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HIV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می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باشد ولی تحت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درمان بوده در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طی 6 ماه گذشته بار ویروسی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چک شده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و </a:t>
            </a:r>
            <a:r>
              <a:rPr lang="en-US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undetectable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بوده و پایبندی به درمان نیز مطلوب می باشد</a:t>
            </a: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مواجهه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هایی که واجد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شرایط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دریافت درمان پیشگیرانه نمی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باشند</a:t>
            </a:r>
            <a:endParaRPr lang="fa-IR" sz="24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2"/>
            <a:r>
              <a:rPr lang="fa-IR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تماس </a:t>
            </a:r>
            <a:r>
              <a:rPr lang="fa-IR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پوست سالم با مایعات </a:t>
            </a:r>
            <a:r>
              <a:rPr lang="fa-IR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عفونی</a:t>
            </a:r>
            <a:endParaRPr lang="fa-IR" sz="20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2"/>
            <a:r>
              <a:rPr lang="fa-IR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تماس </a:t>
            </a:r>
            <a:r>
              <a:rPr lang="fa-IR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جنسی با استفاده از کاندومی که سالم </a:t>
            </a:r>
            <a:r>
              <a:rPr lang="fa-IR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بماند</a:t>
            </a:r>
            <a:endParaRPr lang="fa-IR" sz="20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2"/>
            <a:r>
              <a:rPr lang="fa-IR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تماس </a:t>
            </a:r>
            <a:r>
              <a:rPr lang="fa-IR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با مایعات غیر عفونی </a:t>
            </a:r>
            <a:r>
              <a:rPr lang="fa-IR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مانند مدفوع</a:t>
            </a:r>
            <a:r>
              <a:rPr lang="fa-IR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، بزاق، ادرار، عرق، اشک( بدون آلودگی به </a:t>
            </a:r>
            <a:r>
              <a:rPr lang="fa-IR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خون)</a:t>
            </a:r>
            <a:endParaRPr lang="fa-IR" sz="20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2"/>
            <a:r>
              <a:rPr lang="fa-IR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تماس </a:t>
            </a:r>
            <a:r>
              <a:rPr lang="fa-IR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با مایعات بدن فرد شناخته شده </a:t>
            </a:r>
            <a:r>
              <a:rPr lang="en-US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HIV </a:t>
            </a:r>
            <a:r>
              <a:rPr lang="fa-IR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منفی است</a:t>
            </a:r>
            <a:endParaRPr lang="fa-IR" sz="20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2"/>
            <a:r>
              <a:rPr lang="fa-IR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از </a:t>
            </a:r>
            <a:r>
              <a:rPr lang="fa-IR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زمان مواجهه بیشتر از 72 ساعت گذشته باشد </a:t>
            </a:r>
            <a:r>
              <a:rPr lang="fa-IR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(جهت </a:t>
            </a:r>
            <a:r>
              <a:rPr lang="fa-IR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مشاوره، تست و پیگیری معرفی </a:t>
            </a:r>
            <a:r>
              <a:rPr lang="fa-IR" sz="20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شوند</a:t>
            </a:r>
            <a:r>
              <a:rPr lang="fa-IR" sz="20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706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ارائه</a:t>
            </a:r>
            <a:r>
              <a:rPr lang="en-US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PEP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در مواجهه با </a:t>
            </a:r>
            <a:r>
              <a:rPr lang="en-US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HIV</a:t>
            </a:r>
            <a:r>
              <a:rPr lang="fa-IR" sz="3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(ادامه)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مواردی که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 PEP </a:t>
            </a:r>
            <a:r>
              <a:rPr lang="fa-I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اندیکاسیون 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دارد</a:t>
            </a:r>
            <a:endParaRPr lang="fa-IR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1"/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مواجهه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در 72 ساعت اخیر اتفاق افتاده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باشد </a:t>
            </a:r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و</a:t>
            </a:r>
          </a:p>
          <a:p>
            <a:pPr lvl="1"/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فرد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مواجهه یافته مبتلا به عفونت </a:t>
            </a:r>
            <a:r>
              <a:rPr lang="en-US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HIV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نیست یا در زمان تصمیم گیری وضعیت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نامشخص دارد </a:t>
            </a:r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و</a:t>
            </a:r>
          </a:p>
          <a:p>
            <a:pPr lvl="1"/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مخاط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و یا پوست آسیب دیده یا ناسالم در تماس با مایعات بالقوه عفونی بدن قرار گرفته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اند </a:t>
            </a:r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و</a:t>
            </a:r>
          </a:p>
          <a:p>
            <a:pPr lvl="1"/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منبع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مبتلا به عفونت </a:t>
            </a:r>
            <a:r>
              <a:rPr lang="en-US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HIV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است و یا جزء گروههای پر خطر قرار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دارد</a:t>
            </a:r>
          </a:p>
          <a:p>
            <a:pPr marL="274320" lvl="1" indent="0">
              <a:buNone/>
            </a:pPr>
            <a:endParaRPr lang="fa-IR" sz="2800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1"/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تجاوز جنسی</a:t>
            </a:r>
            <a:endParaRPr lang="fa-IR" sz="28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166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انتخاب دارو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8840"/>
            <a:ext cx="8676456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270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مشاوره و پی گیری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طول </a:t>
            </a:r>
            <a:r>
              <a:rPr lang="fa-IR" sz="22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دوره پروفیلاکسی 28 روز است</a:t>
            </a:r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</a:p>
          <a:p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درصورتیکه </a:t>
            </a:r>
            <a:r>
              <a:rPr lang="fa-IR" sz="22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در زمان شروع پروفیلاکسی، وضعیت </a:t>
            </a:r>
            <a:r>
              <a:rPr lang="en-US" sz="22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HIV </a:t>
            </a:r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منبع </a:t>
            </a:r>
            <a:r>
              <a:rPr lang="fa-IR" sz="22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ناشناخته بوده </a:t>
            </a:r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 نتیجه </a:t>
            </a:r>
            <a:r>
              <a:rPr lang="fa-IR" sz="22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آزمایش بعداً منفی گزارش شود، نیاز به تکمیل دوره درمان پیشگیری نیست و درمان دارویی قطع میشود.</a:t>
            </a:r>
          </a:p>
          <a:p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در </a:t>
            </a:r>
            <a:r>
              <a:rPr lang="fa-IR" sz="22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اولین زمان ممکن باید </a:t>
            </a:r>
            <a:r>
              <a:rPr lang="en-US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PEP</a:t>
            </a:r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برای </a:t>
            </a:r>
            <a:r>
              <a:rPr lang="fa-IR" sz="22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افراد واجد </a:t>
            </a:r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شرایط </a:t>
            </a:r>
            <a:r>
              <a:rPr lang="fa-IR" sz="22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شروع شود</a:t>
            </a:r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</a:p>
          <a:p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پروفیلاکسی در بارداری و شیردهی مشابه سایر بزرگشالان است.</a:t>
            </a:r>
          </a:p>
          <a:p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اصول پروفیلاکسی در اطفال با بالغین تفاوتی ندارد.</a:t>
            </a:r>
          </a:p>
          <a:p>
            <a:r>
              <a:rPr lang="fa-IR" sz="22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به فرد مواجهه یافته باید توصیه نمود تا از اهدای خون، پلاسما، اعضا، بافت و منی و شیر دهی در دوره پیگیری خودداری کند.</a:t>
            </a:r>
          </a:p>
          <a:p>
            <a:r>
              <a:rPr lang="fa-IR" sz="22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کلیه نزدیکی هایش با کاندوم باشد واز کاندوم به روش صحیح استفاده نماید. استفاده از سایر روشهای پیشگیری از </a:t>
            </a:r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بارداری در </a:t>
            </a:r>
            <a:r>
              <a:rPr lang="fa-IR" sz="22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کنار کاندوم نیز مطلوب است. </a:t>
            </a:r>
            <a:endParaRPr lang="fa-IR" sz="2200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از </a:t>
            </a:r>
            <a:r>
              <a:rPr lang="fa-IR" sz="22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اشتراک در وسایل تزریق و سایر وسایل برنده مثل تیغ ریش تراشی و مسواک و </a:t>
            </a:r>
            <a:r>
              <a:rPr lang="fa-IR" sz="2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سایررفتارهای </a:t>
            </a:r>
            <a:r>
              <a:rPr lang="fa-IR" sz="22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پرخطر خودداری نماید.</a:t>
            </a:r>
          </a:p>
        </p:txBody>
      </p:sp>
    </p:spTree>
    <p:extLst>
      <p:ext uri="{BB962C8B-B14F-4D97-AF65-F5344CB8AC3E}">
        <p14:creationId xmlns:p14="http://schemas.microsoft.com/office/powerpoint/2010/main" val="188132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90600"/>
          </a:xfrm>
        </p:spPr>
        <p:txBody>
          <a:bodyPr/>
          <a:lstStyle/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آزمایشات پی گیری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5856284"/>
              </p:ext>
            </p:extLst>
          </p:nvPr>
        </p:nvGraphicFramePr>
        <p:xfrm>
          <a:off x="539552" y="1052736"/>
          <a:ext cx="7920880" cy="5492927"/>
        </p:xfrm>
        <a:graphic>
          <a:graphicData uri="http://schemas.openxmlformats.org/drawingml/2006/table">
            <a:tbl>
              <a:tblPr firstRow="1" firstCol="1" bandRow="1"/>
              <a:tblGrid>
                <a:gridCol w="1663384"/>
                <a:gridCol w="950506"/>
                <a:gridCol w="2806524"/>
                <a:gridCol w="1250233"/>
                <a:gridCol w="1250233"/>
              </a:tblGrid>
              <a:tr h="521063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Times New Roman"/>
                          <a:ea typeface="Times New Roman"/>
                        </a:rPr>
                        <a:t>آزمایش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dirty="0">
                          <a:effectLst/>
                          <a:latin typeface="Times New Roman"/>
                          <a:ea typeface="Times New Roman"/>
                        </a:rPr>
                        <a:t>پایه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2000">
                          <a:effectLst/>
                          <a:latin typeface="Times New Roman"/>
                          <a:ea typeface="Times New Roman"/>
                        </a:rPr>
                        <a:t>4 </a:t>
                      </a:r>
                      <a:r>
                        <a:rPr lang="fa-IR" sz="2000" smtClean="0">
                          <a:effectLst/>
                          <a:latin typeface="Times New Roman"/>
                          <a:ea typeface="Times New Roman"/>
                        </a:rPr>
                        <a:t>هفته </a:t>
                      </a:r>
                      <a:r>
                        <a:rPr lang="fa-IR" sz="2000" dirty="0">
                          <a:effectLst/>
                          <a:latin typeface="Times New Roman"/>
                          <a:ea typeface="Times New Roman"/>
                        </a:rPr>
                        <a:t>پس از تماس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3 ماه پس از تماس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2000" dirty="0">
                          <a:effectLst/>
                          <a:latin typeface="Times New Roman"/>
                          <a:ea typeface="Times New Roman"/>
                        </a:rPr>
                        <a:t>6 ماه پس از تماس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807648"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</a:rPr>
                        <a:t>HIV Ag/</a:t>
                      </a:r>
                      <a:r>
                        <a:rPr lang="en-US" sz="1600" dirty="0" err="1">
                          <a:effectLst/>
                          <a:latin typeface="Times New Roman"/>
                          <a:ea typeface="Times New Roman"/>
                        </a:rPr>
                        <a:t>Ab</a:t>
                      </a: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</a:rPr>
                        <a:t> testing 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●</a:t>
                      </a:r>
                      <a:endParaRPr lang="en-US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●</a:t>
                      </a:r>
                      <a:endParaRPr lang="en-US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●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B Zar"/>
                          <a:sym typeface="Symbol"/>
                        </a:rPr>
                        <a:t></a:t>
                      </a: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063"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</a:rPr>
                        <a:t>HBs Ag, HBs </a:t>
                      </a:r>
                      <a:r>
                        <a:rPr lang="en-US" sz="1600" dirty="0" err="1">
                          <a:effectLst/>
                          <a:latin typeface="Times New Roman"/>
                          <a:ea typeface="Times New Roman"/>
                        </a:rPr>
                        <a:t>Ab</a:t>
                      </a: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en-US" sz="1600" dirty="0" err="1">
                          <a:effectLst/>
                          <a:latin typeface="Times New Roman"/>
                          <a:ea typeface="Times New Roman"/>
                        </a:rPr>
                        <a:t>HBc</a:t>
                      </a: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/>
                          <a:ea typeface="Times New Roman"/>
                        </a:rPr>
                        <a:t>Ab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●</a:t>
                      </a:r>
                      <a:endParaRPr lang="en-US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  <a:sym typeface="Symbol"/>
                        </a:rPr>
                        <a:t></a:t>
                      </a:r>
                      <a:endParaRPr lang="en-US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  <a:sym typeface="Symbol"/>
                        </a:rPr>
                        <a:t>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●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063"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</a:rPr>
                        <a:t>HCV </a:t>
                      </a:r>
                      <a:r>
                        <a:rPr lang="en-US" sz="1600" dirty="0" err="1">
                          <a:effectLst/>
                          <a:latin typeface="Times New Roman"/>
                          <a:ea typeface="Times New Roman"/>
                        </a:rPr>
                        <a:t>Ab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●</a:t>
                      </a:r>
                      <a:endParaRPr lang="en-US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  <a:sym typeface="Symbol"/>
                        </a:rPr>
                        <a:t></a:t>
                      </a:r>
                      <a:endParaRPr lang="en-US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  <a:sym typeface="Symbol"/>
                        </a:rPr>
                        <a:t>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●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063"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</a:rPr>
                        <a:t>CBC 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●</a:t>
                      </a:r>
                      <a:endParaRPr lang="en-US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●</a:t>
                      </a:r>
                      <a:endParaRPr lang="en-US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  <a:sym typeface="Symbol"/>
                        </a:rPr>
                        <a:t>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  <a:sym typeface="Symbol"/>
                        </a:rPr>
                        <a:t>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063"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</a:rPr>
                        <a:t>Serum Cr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●</a:t>
                      </a:r>
                      <a:endParaRPr lang="en-US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●</a:t>
                      </a:r>
                      <a:endParaRPr lang="en-US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  <a:sym typeface="Symbol"/>
                        </a:rPr>
                        <a:t>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  <a:sym typeface="Symbol"/>
                        </a:rPr>
                        <a:t>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794"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</a:rPr>
                        <a:t>ALT &amp; AST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●</a:t>
                      </a:r>
                      <a:endParaRPr lang="en-US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●</a:t>
                      </a:r>
                      <a:endParaRPr lang="en-US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B Zar"/>
                          <a:sym typeface="Symbol"/>
                        </a:rPr>
                        <a:t></a:t>
                      </a: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  <a:sym typeface="Symbol"/>
                        </a:rPr>
                        <a:t>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763"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</a:rPr>
                        <a:t>RPR or VDRL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●</a:t>
                      </a:r>
                      <a:endParaRPr lang="en-US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●</a:t>
                      </a:r>
                      <a:endParaRPr lang="en-US" sz="10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B Zar"/>
                          <a:sym typeface="Symbol"/>
                        </a:rPr>
                        <a:t>•</a:t>
                      </a: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 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063"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</a:rPr>
                        <a:t>Pregnancy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●</a:t>
                      </a:r>
                      <a:endParaRPr lang="en-US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●</a:t>
                      </a:r>
                      <a:endParaRPr lang="en-US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 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B Zar"/>
                          <a:sym typeface="Symbol"/>
                        </a:rPr>
                        <a:t></a:t>
                      </a: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B Zar"/>
                          <a:sym typeface="Symbol"/>
                        </a:rPr>
                        <a:t></a:t>
                      </a:r>
                      <a:r>
                        <a:rPr lang="en-US" sz="2000" b="1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  <a:cs typeface="B Zar"/>
                        </a:rPr>
                        <a:t> 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194" marR="451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877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نکته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جهت چگونگی مدیریت و پی گیری مواجهه غیر شغلی با ویروس های هپاتیت 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</a:rPr>
              <a:t>B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و 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</a:rPr>
              <a:t>C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مشابه دستورالعمل مواجهه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شغلی عمل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شود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</a:p>
          <a:p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بدنبال تماس اتفاقی با سوزن های رها شده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در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محیط و جامعه، 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</a:rPr>
              <a:t>PEP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توصیه نمی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شود</a:t>
            </a:r>
          </a:p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در گاز گرفتگی در صورتی که منبع بزاق خونی نداشته باشد </a:t>
            </a:r>
            <a:r>
              <a:rPr lang="en-US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(Bitter)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یا پوست وی سالم بماند </a:t>
            </a:r>
            <a:r>
              <a:rPr lang="en-US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(Bitten)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نیازی به پروفیلاکسی نمی باشد.</a:t>
            </a:r>
          </a:p>
          <a:p>
            <a:endParaRPr lang="fa-IR" dirty="0"/>
          </a:p>
          <a:p>
            <a:endParaRPr lang="fa-IR" dirty="0"/>
          </a:p>
        </p:txBody>
      </p:sp>
      <p:sp>
        <p:nvSpPr>
          <p:cNvPr id="4" name="AutoShape 2" descr="Post exposure prophylaxis for Retroviral Infection (HIV) | Metromale Clinic  &amp; Fertility Center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149080"/>
            <a:ext cx="322324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149080"/>
            <a:ext cx="3439269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768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پیش گیری قبل از تماس </a:t>
            </a:r>
            <a:r>
              <a:rPr lang="en-US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(</a:t>
            </a:r>
            <a:r>
              <a:rPr lang="en-US" dirty="0" err="1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PrEP</a:t>
            </a:r>
            <a:r>
              <a:rPr lang="en-US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)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پیشگیری قبل از تماس به معنی مصرف روزانه قرص ترکیبی تنوفوویر و امتریسیتابین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(ترووادا) توسط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فرد غیر مبتلا به </a:t>
            </a:r>
            <a:r>
              <a:rPr lang="en-US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HIV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برای جلوگیری از انتقال </a:t>
            </a:r>
            <a:r>
              <a:rPr lang="en-US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 HIV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به هنگامی است که ممکن است در معرض مواجهه </a:t>
            </a:r>
            <a:r>
              <a:rPr lang="en-US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HIV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قرارگیرد.</a:t>
            </a:r>
          </a:p>
          <a:p>
            <a:pPr marL="0" indent="0">
              <a:buNone/>
            </a:pPr>
            <a:endParaRPr lang="fa-IR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این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روش می تواند در کنار روشهای دیگر در کاهش انتقال ویروس از فرد مبتلا به فرد سالم کمک کننده باشد؛ به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این معنی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که تا مدت زمانی که فرد در خطر مواجهه قرار دارد، این درمان ادامه خواهد داشت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</a:p>
          <a:p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en-US" dirty="0" err="1">
                <a:latin typeface="Sakkal Majalla" panose="02000000000000000000" pitchFamily="2" charset="-78"/>
                <a:cs typeface="Sakkal Majalla" panose="02000000000000000000" pitchFamily="2" charset="-78"/>
              </a:rPr>
              <a:t>PrEP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نباید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به هیچ عنوان جایگزین سایر مداخلات کاهش و پیشگیری از 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</a:rPr>
              <a:t>HIV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مانند برنامه های استفاده از کاندوم و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کاهش آسیب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شود. </a:t>
            </a:r>
          </a:p>
        </p:txBody>
      </p:sp>
    </p:spTree>
    <p:extLst>
      <p:ext uri="{BB962C8B-B14F-4D97-AF65-F5344CB8AC3E}">
        <p14:creationId xmlns:p14="http://schemas.microsoft.com/office/powerpoint/2010/main" val="242959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تعریف مواجهه های غیرشغلی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876800"/>
          </a:xfrm>
        </p:spPr>
        <p:txBody>
          <a:bodyPr>
            <a:normAutofit/>
          </a:bodyPr>
          <a:lstStyle/>
          <a:p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تماس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مستقیم مخاطی، نفوذ از طریق پوست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یا تماس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داخل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عروقی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با مایعات بالقوه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عفونی</a:t>
            </a:r>
            <a:r>
              <a:rPr lang="en-US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در مواردی که ناشی از تماس های شغلی یا پری ناتال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نباشد:</a:t>
            </a:r>
            <a:endParaRPr lang="fa-IR" sz="28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تماس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جنسی بدون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کاندوم</a:t>
            </a: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تماس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جنسی همراه با پاره شدن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کاندوم</a:t>
            </a: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تزریق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با وسایل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مشترک</a:t>
            </a:r>
            <a:endParaRPr lang="fa-IR" sz="24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1"/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فرو رفتن تصادفی سر سوزن آلوده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مانند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فرو رفتن سوزن و سرنگ در پارکها و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معابر</a:t>
            </a: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گاز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گرفتگی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انسان</a:t>
            </a: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تماس مخاطات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با مایعات آلوده به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ویروس</a:t>
            </a:r>
            <a:endParaRPr lang="fa-IR" sz="24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792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اندیکاسیون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مردان </a:t>
            </a:r>
            <a:r>
              <a:rPr lang="en-US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MSM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و زنان یا مردان </a:t>
            </a:r>
            <a:r>
              <a:rPr lang="en-US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trans gender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که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در طی 6 ماه گذشته تماس جنسی بدون کاندوم با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حداقل یک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پارتنر تصادفی یا مبتلا به </a:t>
            </a:r>
            <a:r>
              <a:rPr lang="en-US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HIV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که تحت درمان آنتی رتروویرال نبوده ویا ویرال لود بالای 200 داشته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است.</a:t>
            </a:r>
            <a:endParaRPr lang="en-US" sz="2800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indent="0">
              <a:buNone/>
            </a:pPr>
            <a:endParaRPr lang="fa-IR" sz="28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زنان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و مردان هتروسکوال که شریک جنسی آنها مبتلا به عفونت </a:t>
            </a:r>
            <a:r>
              <a:rPr lang="en-US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HIV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می باشد </a:t>
            </a:r>
            <a:r>
              <a:rPr lang="en-US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(HIV </a:t>
            </a:r>
            <a:r>
              <a:rPr lang="en-US" sz="2800" dirty="0" err="1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sero</a:t>
            </a:r>
            <a:r>
              <a:rPr lang="en-US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-discordant)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و داروی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ضد رتروویروسی مصرف نمی کند و یا بار ویروسی </a:t>
            </a:r>
            <a:r>
              <a:rPr lang="en-US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detectable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دارند و از کاندوم نیز استفاده نمی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کند.</a:t>
            </a:r>
            <a:endParaRPr lang="en-US" sz="2800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indent="0">
              <a:buNone/>
            </a:pPr>
            <a:endParaRPr lang="fa-IR" sz="2800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زنان </a:t>
            </a:r>
            <a:r>
              <a:rPr lang="en-US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sex-worker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که تماس های متعدد محافظت نشده دارند.</a:t>
            </a:r>
          </a:p>
        </p:txBody>
      </p:sp>
    </p:spTree>
    <p:extLst>
      <p:ext uri="{BB962C8B-B14F-4D97-AF65-F5344CB8AC3E}">
        <p14:creationId xmlns:p14="http://schemas.microsoft.com/office/powerpoint/2010/main" val="354008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قبل از شروع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باید با ارزیابی های کامل بالینی و آزمایشگاهی ابتلا به عفونت </a:t>
            </a:r>
            <a:r>
              <a:rPr lang="en-US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HIV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در فرد دریافت کننده رد شده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باشد.</a:t>
            </a:r>
          </a:p>
          <a:p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و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ضعیت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عفونت هپاتیت </a:t>
            </a:r>
            <a:r>
              <a:rPr lang="en-US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B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یا واکسیناسیون هپاتیت </a:t>
            </a:r>
            <a:r>
              <a:rPr lang="en-US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B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مشخص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باشد.</a:t>
            </a:r>
            <a:endParaRPr lang="en-US" sz="2800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en-US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از پایبندی فرد به درمان اطمینان حاصل شده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باشد.</a:t>
            </a:r>
          </a:p>
          <a:p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وضعیت عملکرد کلیوی ارزیابی شود.</a:t>
            </a:r>
          </a:p>
          <a:p>
            <a:endParaRPr lang="fa-IR" sz="28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داروهای </a:t>
            </a:r>
            <a:r>
              <a:rPr lang="en-US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TDF + 3TC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و نیز </a:t>
            </a:r>
            <a:r>
              <a:rPr lang="en-US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TAF + FTC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نیز قابل استفاده اند.</a:t>
            </a:r>
          </a:p>
          <a:p>
            <a:pPr marL="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18660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پی گیری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83" y="1394694"/>
            <a:ext cx="8712968" cy="5463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77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AutoShape 4" descr="https://www.medconsultasia.com/wp-content/uploads/2023/05/MedC-PrEPvsPEP-1.webp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75"/>
            <a:ext cx="9144000" cy="684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024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856895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741917" y="4869160"/>
            <a:ext cx="3660169" cy="92333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Thank You</a:t>
            </a:r>
            <a:endParaRPr 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49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مراحل </a:t>
            </a:r>
            <a:r>
              <a:rPr lang="en-US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PEP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مداوای محل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مواجهه</a:t>
            </a:r>
          </a:p>
          <a:p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ثبت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وگزارش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دهی</a:t>
            </a:r>
          </a:p>
          <a:p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ارزیابی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خطر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مواجهه</a:t>
            </a:r>
          </a:p>
          <a:p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ارزیابی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منبع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مواجهه</a:t>
            </a:r>
          </a:p>
          <a:p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ارزیابی فرد مواجهه یافته</a:t>
            </a:r>
          </a:p>
          <a:p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پیشگیری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از عفونت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ها</a:t>
            </a:r>
          </a:p>
          <a:p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پیگیری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و مشاوره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48" y="2852936"/>
            <a:ext cx="4382864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157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مداوای محل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مواجهه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گام اول، کاهش زمان تماس با مایع بدن فرد منبع با تمیز کردن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 آلوده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زدایی برای کاهش خطر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عفونت است</a:t>
            </a:r>
          </a:p>
          <a:p>
            <a:pPr marL="0" indent="0">
              <a:buNone/>
            </a:pPr>
            <a:endParaRPr lang="fa-IR" sz="28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ریدگی </a:t>
            </a:r>
            <a:r>
              <a:rPr lang="fa-IR" sz="2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پوست با سر سوزن یا شیء تیز و </a:t>
            </a:r>
            <a:r>
              <a:rPr lang="fa-IR" sz="28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برنده</a:t>
            </a:r>
            <a:endParaRPr lang="fa-IR" sz="28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فوراً محل آسیب را با آب و صابون بشویید.</a:t>
            </a: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محل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ورود شیء را زیر آب روان قرار دهید تا زمانی که خونریزی متوقف شود.</a:t>
            </a: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اگر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آب روان در دسترس نیست محل را با محلولها یا ژل شوینده دست تمیز کنید.</a:t>
            </a: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از محلول های قوی مانند مایع سفید کننده استفاده نکنید.</a:t>
            </a: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از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فشردن یا مکیدن محل آسیب خودداری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کنید</a:t>
            </a:r>
            <a:r>
              <a:rPr lang="fa-IR" sz="2400" dirty="0" smtClean="0">
                <a:cs typeface="B Mitra" panose="00000400000000000000" pitchFamily="2" charset="-78"/>
              </a:rPr>
              <a:t>.</a:t>
            </a:r>
            <a:endParaRPr lang="fa-IR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3748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rgbClr val="D2533C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مداوای محل </a:t>
            </a:r>
            <a:r>
              <a:rPr lang="fa-IR" dirty="0" smtClean="0">
                <a:solidFill>
                  <a:srgbClr val="D2533C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مواجهه </a:t>
            </a:r>
            <a:r>
              <a:rPr lang="fa-IR" sz="3200" dirty="0" smtClean="0">
                <a:solidFill>
                  <a:srgbClr val="D2533C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(ادامه)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در صورت پاشیدن خون یا مایعات بدن به مخاطات یا پوست نا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سالم</a:t>
            </a:r>
          </a:p>
          <a:p>
            <a:pPr lvl="1"/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فوراً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محل را با آب روان یا سرم نرمال سالین بشویید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</a:p>
          <a:p>
            <a:pPr lvl="1"/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از پانسمان خودداری کنید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در صورت پاشیدن به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چشم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1"/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فوراً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چشم های مواجهه یافته را با آب روان یا نرمال سالین بشوئید. روش کار بدین شکل است که مواجهه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یافته را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روی یک صندلی بنشانید، سر او را به عقب خم کنید، چشم را از آب یا نرمال سالین پر کنید و سپس پلک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ها را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به بالا و پایین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بکشید.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1"/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در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صورت داشتن لنز روی چشم، آنها را خارج کنید و طبق روش معمول آنها را بشویید.</a:t>
            </a:r>
          </a:p>
          <a:p>
            <a:pPr lvl="1"/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در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چشم از صابون یا مواد ضد عفونی کننده استفاده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نکنید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</a:p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در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صورت پاشیدن به دهان:</a:t>
            </a:r>
          </a:p>
          <a:p>
            <a:pPr lvl="1"/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فوراً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مایع را به خارج دهان بیرون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بریزید.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1"/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با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آب یا سرم نمکی دهان را کامل بشویید و بیرون بریزید و چندین بار تکرار کنید. در دهان صابون یا مواد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ضد عفونی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کننده بکار نبرید.</a:t>
            </a:r>
          </a:p>
        </p:txBody>
      </p:sp>
    </p:spTree>
    <p:extLst>
      <p:ext uri="{BB962C8B-B14F-4D97-AF65-F5344CB8AC3E}">
        <p14:creationId xmlns:p14="http://schemas.microsoft.com/office/powerpoint/2010/main" val="166932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ارزیابی میزان خطر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مواجهه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خطر عفونت در مواجهه های زیر بالاتر است </a:t>
            </a: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مواجهه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با مقادیر بیشتر خون یا سایر مایعات عفونی</a:t>
            </a: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مواجهه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با خون و یا مایعات عفونی بدن یک منبع مبتلا به بیماری پیشرفته </a:t>
            </a:r>
            <a:r>
              <a:rPr lang="en-US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HIV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یا مرحله حاد</a:t>
            </a: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آسیب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عمیق از طریق پوست</a:t>
            </a: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مواجهه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با منبع مبتلا به عفونت هم زمان هپاتیت </a:t>
            </a:r>
            <a:r>
              <a:rPr lang="en-US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C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در مواجهه های با خون</a:t>
            </a: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وجود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عفونت آمیزشی در هر یک افراد منبع یا مواجهه یافته</a:t>
            </a:r>
          </a:p>
          <a:p>
            <a:pPr lvl="1"/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تجاوز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جنسی به دلیل آسیب مخاطی بیشتر، تعداد مهاجمان و یا مقاربت تروماتیک و سن کم فرد مواجهه یافته</a:t>
            </a:r>
          </a:p>
        </p:txBody>
      </p:sp>
    </p:spTree>
    <p:extLst>
      <p:ext uri="{BB962C8B-B14F-4D97-AF65-F5344CB8AC3E}">
        <p14:creationId xmlns:p14="http://schemas.microsoft.com/office/powerpoint/2010/main" val="68395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842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ارزیابی فرد مواجهه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یافته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صرف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نظر از نوع تماس باید در عرض چند ساعت اول پس از تماس انجام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شود</a:t>
            </a:r>
          </a:p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توصیه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می شود تست پایه 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</a:rPr>
              <a:t>HIV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بر اساس پروتکل کشوری تشخیص همراه با رضایت شخصی و انجام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مشاوره صورت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پذیرد. </a:t>
            </a:r>
            <a:endParaRPr lang="fa-IR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اگر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آزمایشهای سریع در دسترس نباشد و شروع پروفیلاکسی اندیکاسیون داشته باشد، می توان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درمان پیشگیرانه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را شروع کرد و متعاقبا با بررسی های بعدی در مورد ادامه یا قطع آن تصمیم گیری نمود. </a:t>
            </a:r>
            <a:endParaRPr lang="en-US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انجام 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</a:rPr>
              <a:t>HBs Ag </a:t>
            </a:r>
            <a:r>
              <a:rPr lang="en-US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،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</a:rPr>
              <a:t>HBs </a:t>
            </a:r>
            <a:r>
              <a:rPr lang="en-US" dirty="0" err="1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Ab،HBcAb</a:t>
            </a:r>
            <a:r>
              <a:rPr lang="en-US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و </a:t>
            </a:r>
            <a:r>
              <a:rPr lang="en-US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HCV 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</a:rPr>
              <a:t>Ab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را باید در نظر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داشت.</a:t>
            </a:r>
          </a:p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گرفتن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شرح حال درباره سابقه قبلی عفونت 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</a:rPr>
              <a:t>HIV ، HBV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یا </a:t>
            </a:r>
            <a:r>
              <a:rPr lang="en-US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HCV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و سایر بیماریها، رفتارهای جنسی و سابقه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مصرف مواد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و همچنین ارزیابی های آزمایشگاهی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پایه،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ارزیابی وضعیت های همراه مانند حاملگی، شیردهی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 یا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مصرف داروهای دیگر که ممکن است در انتخاب داروی برای 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</a:rPr>
              <a:t>PEP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موثر باشد، از موارد مورد نیاز است.</a:t>
            </a:r>
          </a:p>
          <a:p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وضعیت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واکسیناسیون هپاتیت </a:t>
            </a:r>
            <a:r>
              <a:rPr lang="en-US" dirty="0">
                <a:latin typeface="Sakkal Majalla" panose="02000000000000000000" pitchFamily="2" charset="-78"/>
                <a:cs typeface="Sakkal Majalla" panose="02000000000000000000" pitchFamily="2" charset="-78"/>
              </a:rPr>
              <a:t>B </a:t>
            </a:r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و پاسخ به واکسن</a:t>
            </a:r>
          </a:p>
        </p:txBody>
      </p:sp>
    </p:spTree>
    <p:extLst>
      <p:ext uri="{BB962C8B-B14F-4D97-AF65-F5344CB8AC3E}">
        <p14:creationId xmlns:p14="http://schemas.microsoft.com/office/powerpoint/2010/main" val="81074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990600"/>
          </a:xfrm>
        </p:spPr>
        <p:txBody>
          <a:bodyPr>
            <a:normAutofit/>
          </a:bodyPr>
          <a:lstStyle/>
          <a:p>
            <a:r>
              <a:rPr lang="fa-IR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ارزیابی منبع </a:t>
            </a:r>
            <a:r>
              <a:rPr lang="fa-IR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مواجهه </a:t>
            </a:r>
            <a:r>
              <a:rPr lang="fa-IR" sz="32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(منبع مشخص)</a:t>
            </a:r>
            <a:endParaRPr lang="fa-IR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876800"/>
          </a:xfrm>
        </p:spPr>
        <p:txBody>
          <a:bodyPr>
            <a:noAutofit/>
          </a:bodyPr>
          <a:lstStyle/>
          <a:p>
            <a:r>
              <a:rPr lang="fa-I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فرد منبع مبتلا به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HIV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،HBV </a:t>
            </a:r>
            <a:r>
              <a:rPr lang="fa-I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fa-I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یا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HCV</a:t>
            </a:r>
            <a:r>
              <a:rPr lang="fa-I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fa-I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است</a:t>
            </a:r>
          </a:p>
          <a:p>
            <a:pPr lvl="1"/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اگر فرد منبع مبتلا به </a:t>
            </a:r>
            <a:r>
              <a:rPr lang="en-US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HIV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باشد، مرحله بیماری، تعداد سلول </a:t>
            </a:r>
            <a:r>
              <a:rPr lang="en-US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CD4 ،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تاریخچه درمان ضد رترویروسی، مدت درمان،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موفقیت یا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شکست درمان، نوع دارو و پایبندی و در صورت دسترسی، اطلاعاتی در باره مقاومت به داروهای ضد رتروویروسی را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در او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مشخص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کنید.</a:t>
            </a:r>
          </a:p>
          <a:p>
            <a:pPr marL="274320" lvl="1" indent="0">
              <a:buNone/>
            </a:pPr>
            <a:endParaRPr lang="fa-IR" sz="2400" dirty="0" smtClean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r>
              <a:rPr lang="fa-I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وضعیت عفونت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HIV ،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HBV</a:t>
            </a:r>
            <a:r>
              <a:rPr lang="fa-I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 و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HCV </a:t>
            </a:r>
            <a:r>
              <a:rPr lang="fa-I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 منبع </a:t>
            </a:r>
            <a:r>
              <a:rPr lang="fa-I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نامشخص </a:t>
            </a:r>
            <a:r>
              <a:rPr lang="fa-I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است</a:t>
            </a:r>
          </a:p>
          <a:p>
            <a:pPr lvl="1"/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تست پایه </a:t>
            </a:r>
            <a:r>
              <a:rPr lang="en-US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HIV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بر اساس پروتکل کشوری تشخیص همراه با رضایت شخصی و انجام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مشاوره و بررسی از نظر </a:t>
            </a:r>
            <a:r>
              <a:rPr lang="en-US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HBV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 و </a:t>
            </a:r>
            <a:r>
              <a:rPr lang="en-US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HCV</a:t>
            </a:r>
          </a:p>
          <a:p>
            <a:pPr lvl="1"/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در صورتی که منبع مواجهه، آلوده به یک پاتوژن خونی نباشد، همه آزمایش های پایه در فرد مواجهه یافته یا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پیگیری بعدی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ضرورت ندارد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</a:p>
          <a:p>
            <a:pPr lvl="1"/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هنگامی که به هر علتی نتوانید آزمایشهای مورد نیاز را برای منبع مواجهه انجام دهید، علائم بالینی و سابقه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رفتارهای پر </a:t>
            </a:r>
            <a:r>
              <a:rPr lang="fa-IR" sz="2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خطر را در نظر </a:t>
            </a:r>
            <a:r>
              <a:rPr lang="fa-IR" sz="2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بگیرید.</a:t>
            </a:r>
            <a:endParaRPr lang="fa-IR" sz="24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905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209</TotalTime>
  <Words>1832</Words>
  <Application>Microsoft Office PowerPoint</Application>
  <PresentationFormat>On-screen Show (4:3)</PresentationFormat>
  <Paragraphs>182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B Mitra</vt:lpstr>
      <vt:lpstr>B Zar</vt:lpstr>
      <vt:lpstr>Sakkal Majalla</vt:lpstr>
      <vt:lpstr>Symbol</vt:lpstr>
      <vt:lpstr>Times New Roman</vt:lpstr>
      <vt:lpstr>Clarity</vt:lpstr>
      <vt:lpstr>مدیریت مواجهه غیر شغلی با HIV و پیش گیری قبل از تماس</vt:lpstr>
      <vt:lpstr>تعریف مواجهه های غیرشغلی</vt:lpstr>
      <vt:lpstr>مراحل PEP</vt:lpstr>
      <vt:lpstr>مداوای محل مواجهه</vt:lpstr>
      <vt:lpstr>مداوای محل مواجهه (ادامه)</vt:lpstr>
      <vt:lpstr>ارزیابی میزان خطر مواجهه</vt:lpstr>
      <vt:lpstr>PowerPoint Presentation</vt:lpstr>
      <vt:lpstr>ارزیابی فرد مواجهه یافته</vt:lpstr>
      <vt:lpstr>ارزیابی منبع مواجهه (منبع مشخص)</vt:lpstr>
      <vt:lpstr>منبع پر خطر</vt:lpstr>
      <vt:lpstr>ارزیابی منبع مواجهه (منبع نامشخص)</vt:lpstr>
      <vt:lpstr>مدیریت مواجهه در مواجهه های جنسي</vt:lpstr>
      <vt:lpstr>ارائه  PEP در مواجهه با HIV</vt:lpstr>
      <vt:lpstr>ارائه PEP در مواجهه با  HIV(ادامه)</vt:lpstr>
      <vt:lpstr>انتخاب دارو</vt:lpstr>
      <vt:lpstr>مشاوره و پی گیری</vt:lpstr>
      <vt:lpstr>آزمایشات پی گیری</vt:lpstr>
      <vt:lpstr>نکته</vt:lpstr>
      <vt:lpstr>پیش گیری قبل از تماس (PrEP)</vt:lpstr>
      <vt:lpstr>اندیکاسیون</vt:lpstr>
      <vt:lpstr>قبل از شروع</vt:lpstr>
      <vt:lpstr>پی گیری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مدیریت مواجهه غیر شغلی با HIV و پیش گیری قبل از تماس</dc:title>
  <dc:creator>test</dc:creator>
  <cp:lastModifiedBy>alfanet</cp:lastModifiedBy>
  <cp:revision>23</cp:revision>
  <dcterms:created xsi:type="dcterms:W3CDTF">2023-10-10T08:50:49Z</dcterms:created>
  <dcterms:modified xsi:type="dcterms:W3CDTF">2023-10-10T17:31:35Z</dcterms:modified>
</cp:coreProperties>
</file>