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7" r:id="rId28"/>
    <p:sldId id="286" r:id="rId29"/>
    <p:sldId id="288" r:id="rId30"/>
    <p:sldId id="282" r:id="rId31"/>
    <p:sldId id="283" r:id="rId32"/>
    <p:sldId id="285" r:id="rId33"/>
    <p:sldId id="284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06192C-F377-4B3D-AB1B-BCAEBF0CDD98}" type="datetimeFigureOut">
              <a:rPr lang="en-US" smtClean="0"/>
              <a:pPr/>
              <a:t>12/2/2023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8BEBB-DEF8-4F09-B796-DD016E46BD7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8BEBB-DEF8-4F09-B796-DD016E46BD7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BD7EFF-E8A7-4C1B-A213-40FC7039C6B8}" type="datetimeFigureOut">
              <a:rPr lang="en-US" smtClean="0"/>
              <a:pPr/>
              <a:t>12/2/2023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08EF6F-19B2-4674-A152-232C88AB47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checke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BD7EFF-E8A7-4C1B-A213-40FC7039C6B8}" type="datetimeFigureOut">
              <a:rPr lang="en-US" smtClean="0"/>
              <a:pPr/>
              <a:t>12/2/2023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08EF6F-19B2-4674-A152-232C88AB47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hecke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BD7EFF-E8A7-4C1B-A213-40FC7039C6B8}" type="datetimeFigureOut">
              <a:rPr lang="en-US" smtClean="0"/>
              <a:pPr/>
              <a:t>12/2/2023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08EF6F-19B2-4674-A152-232C88AB47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hecke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BD7EFF-E8A7-4C1B-A213-40FC7039C6B8}" type="datetimeFigureOut">
              <a:rPr lang="en-US" smtClean="0"/>
              <a:pPr/>
              <a:t>12/2/2023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08EF6F-19B2-4674-A152-232C88AB47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hecke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BD7EFF-E8A7-4C1B-A213-40FC7039C6B8}" type="datetimeFigureOut">
              <a:rPr lang="en-US" smtClean="0"/>
              <a:pPr/>
              <a:t>12/2/2023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08EF6F-19B2-4674-A152-232C88AB47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checke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BD7EFF-E8A7-4C1B-A213-40FC7039C6B8}" type="datetimeFigureOut">
              <a:rPr lang="en-US" smtClean="0"/>
              <a:pPr/>
              <a:t>12/2/2023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08EF6F-19B2-4674-A152-232C88AB47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hecke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BD7EFF-E8A7-4C1B-A213-40FC7039C6B8}" type="datetimeFigureOut">
              <a:rPr lang="en-US" smtClean="0"/>
              <a:pPr/>
              <a:t>12/2/2023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08EF6F-19B2-4674-A152-232C88AB47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checke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BD7EFF-E8A7-4C1B-A213-40FC7039C6B8}" type="datetimeFigureOut">
              <a:rPr lang="en-US" smtClean="0"/>
              <a:pPr/>
              <a:t>12/2/2023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08EF6F-19B2-4674-A152-232C88AB47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hecke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BD7EFF-E8A7-4C1B-A213-40FC7039C6B8}" type="datetimeFigureOut">
              <a:rPr lang="en-US" smtClean="0"/>
              <a:pPr/>
              <a:t>12/2/2023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08EF6F-19B2-4674-A152-232C88AB47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hecke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BD7EFF-E8A7-4C1B-A213-40FC7039C6B8}" type="datetimeFigureOut">
              <a:rPr lang="en-US" smtClean="0"/>
              <a:pPr/>
              <a:t>12/2/2023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08EF6F-19B2-4674-A152-232C88AB47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hecke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AFBD7EFF-E8A7-4C1B-A213-40FC7039C6B8}" type="datetimeFigureOut">
              <a:rPr lang="en-US" smtClean="0"/>
              <a:pPr/>
              <a:t>12/2/2023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708EF6F-19B2-4674-A152-232C88AB47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hecke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FBD7EFF-E8A7-4C1B-A213-40FC7039C6B8}" type="datetimeFigureOut">
              <a:rPr lang="en-US" smtClean="0"/>
              <a:pPr/>
              <a:t>12/2/2023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708EF6F-19B2-4674-A152-232C88AB47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checker dir="vert"/>
  </p:transition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2895600"/>
            <a:ext cx="7772400" cy="150876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00B050"/>
                </a:solidFill>
              </a:rPr>
              <a:t>Treatment of HIV  Infection</a:t>
            </a:r>
            <a:endParaRPr lang="en-US" sz="4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371600"/>
            <a:ext cx="8686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648200"/>
            <a:ext cx="8763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762000"/>
            <a:ext cx="48387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38200" y="1676400"/>
            <a:ext cx="8305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3886200"/>
            <a:ext cx="822960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524000"/>
            <a:ext cx="8153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 The primary goals of therapy are</a:t>
            </a:r>
          </a:p>
          <a:p>
            <a:pPr>
              <a:buNone/>
            </a:pPr>
            <a:r>
              <a:rPr lang="en-US" dirty="0" smtClean="0"/>
              <a:t>     prolonged </a:t>
            </a:r>
            <a:r>
              <a:rPr lang="en-US" dirty="0" smtClean="0">
                <a:solidFill>
                  <a:srgbClr val="FF0000"/>
                </a:solidFill>
              </a:rPr>
              <a:t>suppression</a:t>
            </a:r>
            <a:r>
              <a:rPr lang="en-US" dirty="0" smtClean="0"/>
              <a:t> of </a:t>
            </a:r>
            <a:r>
              <a:rPr lang="en-US" dirty="0" smtClean="0">
                <a:solidFill>
                  <a:srgbClr val="FF0000"/>
                </a:solidFill>
              </a:rPr>
              <a:t>viral  replication </a:t>
            </a:r>
            <a:r>
              <a:rPr lang="en-US" dirty="0" smtClean="0"/>
              <a:t>to undetectable levels </a:t>
            </a:r>
            <a:r>
              <a:rPr lang="en-US" dirty="0" smtClean="0">
                <a:solidFill>
                  <a:srgbClr val="FF0000"/>
                </a:solidFill>
              </a:rPr>
              <a:t>(HIV RNA &lt; 20–40 copies/</a:t>
            </a:r>
            <a:r>
              <a:rPr lang="en-US" dirty="0" err="1" smtClean="0">
                <a:solidFill>
                  <a:srgbClr val="FF0000"/>
                </a:solidFill>
              </a:rPr>
              <a:t>mL</a:t>
            </a:r>
            <a:r>
              <a:rPr lang="en-US" dirty="0" smtClean="0"/>
              <a:t> depending on assay), restoration/</a:t>
            </a:r>
            <a:r>
              <a:rPr lang="en-US" dirty="0" smtClean="0">
                <a:solidFill>
                  <a:srgbClr val="FF0000"/>
                </a:solidFill>
              </a:rPr>
              <a:t>preservation of immune function</a:t>
            </a:r>
            <a:r>
              <a:rPr lang="en-US" dirty="0" smtClean="0"/>
              <a:t>, and </a:t>
            </a:r>
            <a:r>
              <a:rPr lang="en-US" dirty="0" smtClean="0">
                <a:solidFill>
                  <a:srgbClr val="FF0000"/>
                </a:solidFill>
              </a:rPr>
              <a:t>improved clinical outcome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762000"/>
            <a:ext cx="42291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600200"/>
            <a:ext cx="7772400" cy="719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2286000"/>
            <a:ext cx="7772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800" b="1" dirty="0" smtClean="0">
                <a:solidFill>
                  <a:srgbClr val="FF0000"/>
                </a:solidFill>
              </a:rPr>
              <a:t>Antiretroviral Agents Used</a:t>
            </a:r>
          </a:p>
          <a:p>
            <a:pPr>
              <a:buNone/>
            </a:pPr>
            <a:r>
              <a:rPr lang="en-US" sz="4800" b="1" dirty="0" smtClean="0">
                <a:solidFill>
                  <a:srgbClr val="FF0000"/>
                </a:solidFill>
              </a:rPr>
              <a:t> for HIV Infection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609600"/>
            <a:ext cx="70770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24000" y="2209800"/>
            <a:ext cx="1857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2743200"/>
            <a:ext cx="15525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2200" y="3276600"/>
            <a:ext cx="14954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3886200"/>
            <a:ext cx="13049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9000" y="4495800"/>
            <a:ext cx="28384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14800" y="5181600"/>
            <a:ext cx="31527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29200" y="5791200"/>
            <a:ext cx="12477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457200"/>
            <a:ext cx="70961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057400" y="2133600"/>
            <a:ext cx="21621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2743200"/>
            <a:ext cx="12573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5200" y="3581400"/>
            <a:ext cx="130492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14800" y="4038600"/>
            <a:ext cx="13906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53000" y="4724400"/>
            <a:ext cx="1371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457200"/>
            <a:ext cx="70675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76400" y="2057400"/>
            <a:ext cx="18859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2590800"/>
            <a:ext cx="13716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3657600"/>
            <a:ext cx="16764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19400" y="3124200"/>
            <a:ext cx="16668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86200" y="4495800"/>
            <a:ext cx="12858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19600" y="5029200"/>
            <a:ext cx="14859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34000" y="5715000"/>
            <a:ext cx="12763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91200" y="6248400"/>
            <a:ext cx="1981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838200"/>
            <a:ext cx="70675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00200" y="2133600"/>
            <a:ext cx="281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3276600"/>
            <a:ext cx="7010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4200" y="4953000"/>
            <a:ext cx="28956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fa-IR" dirty="0" smtClean="0"/>
              <a:t>درمان ضد رتروويروسی يک </a:t>
            </a:r>
            <a:r>
              <a:rPr lang="fa-IR" dirty="0" smtClean="0">
                <a:solidFill>
                  <a:srgbClr val="00B050"/>
                </a:solidFill>
              </a:rPr>
              <a:t>درمان مادام العمر </a:t>
            </a:r>
            <a:r>
              <a:rPr lang="fa-IR" dirty="0" smtClean="0"/>
              <a:t>است که باعث </a:t>
            </a:r>
            <a:r>
              <a:rPr lang="fa-IR" dirty="0" smtClean="0">
                <a:solidFill>
                  <a:srgbClr val="00B050"/>
                </a:solidFill>
              </a:rPr>
              <a:t>کاهش مرگ و میر و ناتوانی </a:t>
            </a:r>
            <a:r>
              <a:rPr lang="fa-IR" dirty="0" smtClean="0"/>
              <a:t>در مبتلايان در </a:t>
            </a:r>
            <a:r>
              <a:rPr lang="fa-IR" dirty="0" smtClean="0">
                <a:solidFill>
                  <a:srgbClr val="00B050"/>
                </a:solidFill>
              </a:rPr>
              <a:t>مراحل مختلف </a:t>
            </a:r>
            <a:r>
              <a:rPr lang="fa-IR" dirty="0" smtClean="0"/>
              <a:t>بالینی شده و نیز </a:t>
            </a:r>
            <a:r>
              <a:rPr lang="fa-IR" dirty="0" smtClean="0">
                <a:solidFill>
                  <a:srgbClr val="FFC000"/>
                </a:solidFill>
              </a:rPr>
              <a:t>میزان انتقال ويروس </a:t>
            </a:r>
            <a:r>
              <a:rPr lang="fa-IR" dirty="0" smtClean="0"/>
              <a:t>را به ديگران بشدت کاهش می دهد</a:t>
            </a:r>
            <a:r>
              <a:rPr lang="en-US" dirty="0" smtClean="0"/>
              <a:t>a</a:t>
            </a:r>
            <a:endParaRPr lang="en-US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838200"/>
            <a:ext cx="71723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90600" y="2438400"/>
            <a:ext cx="70485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4038600"/>
            <a:ext cx="70866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RAL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has the </a:t>
            </a:r>
            <a:r>
              <a:rPr lang="en-US" dirty="0" smtClean="0">
                <a:solidFill>
                  <a:srgbClr val="FF0000"/>
                </a:solidFill>
              </a:rPr>
              <a:t>fewest drug interactions</a:t>
            </a:r>
            <a:r>
              <a:rPr lang="en-US" dirty="0" smtClean="0"/>
              <a:t>, but must </a:t>
            </a:r>
            <a:r>
              <a:rPr lang="en-US" dirty="0" smtClean="0"/>
              <a:t>be take  </a:t>
            </a:r>
            <a:r>
              <a:rPr lang="en-US" dirty="0" smtClean="0">
                <a:solidFill>
                  <a:srgbClr val="FF0000"/>
                </a:solidFill>
              </a:rPr>
              <a:t>twice </a:t>
            </a:r>
            <a:r>
              <a:rPr lang="en-US" dirty="0" smtClean="0">
                <a:solidFill>
                  <a:srgbClr val="FF0000"/>
                </a:solidFill>
              </a:rPr>
              <a:t>daily </a:t>
            </a:r>
            <a:r>
              <a:rPr lang="en-US" dirty="0" smtClean="0"/>
              <a:t>and is </a:t>
            </a:r>
            <a:r>
              <a:rPr lang="en-US" dirty="0" smtClean="0">
                <a:solidFill>
                  <a:srgbClr val="FF0000"/>
                </a:solidFill>
              </a:rPr>
              <a:t>not</a:t>
            </a:r>
            <a:r>
              <a:rPr lang="en-US" dirty="0" smtClean="0"/>
              <a:t> available as </a:t>
            </a:r>
            <a:r>
              <a:rPr lang="en-US" dirty="0" err="1" smtClean="0">
                <a:solidFill>
                  <a:srgbClr val="FF0000"/>
                </a:solidFill>
              </a:rPr>
              <a:t>coformulated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full </a:t>
            </a:r>
            <a:r>
              <a:rPr lang="en-US" dirty="0" smtClean="0"/>
              <a:t>regimen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EVG/c</a:t>
            </a:r>
            <a:r>
              <a:rPr lang="en-US" dirty="0" smtClean="0"/>
              <a:t>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Is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coformulated</a:t>
            </a:r>
            <a:r>
              <a:rPr lang="en-US" dirty="0" smtClean="0"/>
              <a:t> </a:t>
            </a:r>
            <a:r>
              <a:rPr lang="en-US" dirty="0" smtClean="0"/>
              <a:t>with the </a:t>
            </a:r>
            <a:r>
              <a:rPr lang="en-US" dirty="0" smtClean="0">
                <a:solidFill>
                  <a:srgbClr val="FF0000"/>
                </a:solidFill>
              </a:rPr>
              <a:t>optimal NRTI </a:t>
            </a:r>
            <a:r>
              <a:rPr lang="en-US" dirty="0" smtClean="0"/>
              <a:t>pair (TAF/FTC), but has the </a:t>
            </a:r>
            <a:r>
              <a:rPr lang="en-US" dirty="0" smtClean="0">
                <a:solidFill>
                  <a:srgbClr val="FF0000"/>
                </a:solidFill>
              </a:rPr>
              <a:t>most  drug </a:t>
            </a:r>
            <a:r>
              <a:rPr lang="en-US" dirty="0" smtClean="0">
                <a:solidFill>
                  <a:srgbClr val="FF0000"/>
                </a:solidFill>
              </a:rPr>
              <a:t>interactions </a:t>
            </a:r>
            <a:r>
              <a:rPr lang="en-US" dirty="0" smtClean="0"/>
              <a:t>due to the requirement for </a:t>
            </a:r>
            <a:r>
              <a:rPr lang="en-US" dirty="0" err="1" smtClean="0"/>
              <a:t>cobicistat</a:t>
            </a:r>
            <a:r>
              <a:rPr lang="en-US" dirty="0" smtClean="0"/>
              <a:t> for </a:t>
            </a:r>
            <a:r>
              <a:rPr lang="en-US" dirty="0" smtClean="0"/>
              <a:t>once-daily dosing.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DTG</a:t>
            </a:r>
            <a:r>
              <a:rPr lang="en-US" dirty="0" smtClean="0"/>
              <a:t>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is </a:t>
            </a:r>
            <a:r>
              <a:rPr lang="en-US" dirty="0" smtClean="0">
                <a:solidFill>
                  <a:srgbClr val="FF0000"/>
                </a:solidFill>
              </a:rPr>
              <a:t>once daily </a:t>
            </a:r>
            <a:r>
              <a:rPr lang="en-US" dirty="0" smtClean="0"/>
              <a:t>and has </a:t>
            </a:r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highest resistance </a:t>
            </a:r>
            <a:r>
              <a:rPr lang="en-US" dirty="0" smtClean="0">
                <a:solidFill>
                  <a:srgbClr val="FF0000"/>
                </a:solidFill>
              </a:rPr>
              <a:t>barrier</a:t>
            </a:r>
            <a:r>
              <a:rPr lang="en-US" dirty="0" smtClean="0"/>
              <a:t>, but </a:t>
            </a:r>
            <a:r>
              <a:rPr lang="en-US" dirty="0" smtClean="0"/>
              <a:t>is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only </a:t>
            </a:r>
            <a:r>
              <a:rPr lang="en-US" dirty="0" err="1" smtClean="0">
                <a:solidFill>
                  <a:srgbClr val="FF0000"/>
                </a:solidFill>
              </a:rPr>
              <a:t>coformulated</a:t>
            </a:r>
            <a:r>
              <a:rPr lang="en-US" dirty="0" smtClean="0">
                <a:solidFill>
                  <a:srgbClr val="FF0000"/>
                </a:solidFill>
              </a:rPr>
              <a:t> with ABC/3TC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for patients </a:t>
            </a:r>
            <a:r>
              <a:rPr lang="en-US" dirty="0" smtClean="0">
                <a:solidFill>
                  <a:srgbClr val="00B0F0"/>
                </a:solidFill>
              </a:rPr>
              <a:t>not requiring </a:t>
            </a:r>
            <a:r>
              <a:rPr lang="en-US" dirty="0" smtClean="0">
                <a:solidFill>
                  <a:srgbClr val="00B0F0"/>
                </a:solidFill>
              </a:rPr>
              <a:t>a single tablet </a:t>
            </a:r>
            <a:r>
              <a:rPr lang="en-US" dirty="0" smtClean="0"/>
              <a:t>for treatment, the </a:t>
            </a:r>
            <a:r>
              <a:rPr lang="en-US" dirty="0" smtClean="0">
                <a:solidFill>
                  <a:srgbClr val="00B0F0"/>
                </a:solidFill>
              </a:rPr>
              <a:t>two-pill regimen of TAF/FTC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plus DTG provides </a:t>
            </a:r>
            <a:r>
              <a:rPr lang="en-US" dirty="0" smtClean="0"/>
              <a:t>the </a:t>
            </a:r>
            <a:r>
              <a:rPr lang="en-US" dirty="0" smtClean="0">
                <a:solidFill>
                  <a:srgbClr val="00B0F0"/>
                </a:solidFill>
              </a:rPr>
              <a:t>best combination </a:t>
            </a:r>
            <a:r>
              <a:rPr lang="en-US" dirty="0" smtClean="0"/>
              <a:t>of efficacy and </a:t>
            </a:r>
            <a:r>
              <a:rPr lang="en-US" dirty="0" smtClean="0"/>
              <a:t>safety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For </a:t>
            </a:r>
            <a:r>
              <a:rPr lang="en-US" dirty="0" smtClean="0"/>
              <a:t>those </a:t>
            </a:r>
            <a:r>
              <a:rPr lang="en-US" dirty="0" smtClean="0">
                <a:solidFill>
                  <a:srgbClr val="00B0F0"/>
                </a:solidFill>
              </a:rPr>
              <a:t>wanting </a:t>
            </a:r>
            <a:r>
              <a:rPr lang="en-US" dirty="0" smtClean="0">
                <a:solidFill>
                  <a:srgbClr val="00B0F0"/>
                </a:solidFill>
              </a:rPr>
              <a:t>a single pill </a:t>
            </a:r>
            <a:r>
              <a:rPr lang="en-US" dirty="0" smtClean="0"/>
              <a:t>option, and who </a:t>
            </a:r>
            <a:r>
              <a:rPr lang="en-US" dirty="0" smtClean="0">
                <a:solidFill>
                  <a:srgbClr val="00B0F0"/>
                </a:solidFill>
              </a:rPr>
              <a:t>do not have significant </a:t>
            </a:r>
            <a:r>
              <a:rPr lang="en-US" dirty="0" smtClean="0">
                <a:solidFill>
                  <a:srgbClr val="00B0F0"/>
                </a:solidFill>
              </a:rPr>
              <a:t>drug interactions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B0F0"/>
                </a:solidFill>
              </a:rPr>
              <a:t>TAF/FTC/EVG/c</a:t>
            </a:r>
            <a:r>
              <a:rPr lang="en-US" dirty="0" smtClean="0"/>
              <a:t> is preferred</a:t>
            </a:r>
            <a:endParaRPr lang="en-US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04800"/>
            <a:ext cx="7772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5105400"/>
            <a:ext cx="32099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1524000"/>
            <a:ext cx="7772400" cy="331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1219200"/>
            <a:ext cx="7772400" cy="3732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1600200"/>
            <a:ext cx="7772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51816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1" dirty="0" smtClean="0"/>
              <a:t>Recommended Regimen Options</a:t>
            </a:r>
            <a:br>
              <a:rPr lang="en-US" sz="1800" b="1" dirty="0" smtClean="0"/>
            </a:br>
            <a:r>
              <a:rPr lang="en-US" sz="1800" dirty="0" smtClean="0"/>
              <a:t>Recommended regimens are those with demonstrated durable </a:t>
            </a:r>
            <a:r>
              <a:rPr lang="en-US" sz="1800" dirty="0" err="1" smtClean="0"/>
              <a:t>virologic</a:t>
            </a:r>
            <a:r>
              <a:rPr lang="en-US" sz="1800" dirty="0" smtClean="0"/>
              <a:t> </a:t>
            </a:r>
            <a:r>
              <a:rPr lang="en-US" sz="1800" dirty="0" err="1" smtClean="0"/>
              <a:t>efficacy,favorable</a:t>
            </a:r>
            <a:r>
              <a:rPr lang="en-US" sz="1800" dirty="0" smtClean="0"/>
              <a:t> tolerability and toxicity profiles, and ease of use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C000"/>
                </a:solidFill>
              </a:rPr>
              <a:t>INSTI plus Two-NRTI Regimen:</a:t>
            </a:r>
          </a:p>
          <a:p>
            <a:r>
              <a:rPr lang="en-US" dirty="0" smtClean="0"/>
              <a:t>DTG/ABC/3TC </a:t>
            </a:r>
            <a:r>
              <a:rPr lang="en-US" b="1" dirty="0" smtClean="0"/>
              <a:t>(AI)—if HLA-B*5701 negative</a:t>
            </a:r>
          </a:p>
          <a:p>
            <a:r>
              <a:rPr lang="en-US" dirty="0" smtClean="0"/>
              <a:t>DTG plus either TDF/FTC </a:t>
            </a:r>
            <a:r>
              <a:rPr lang="en-US" b="1" dirty="0" smtClean="0"/>
              <a:t>(AI) or TAF/FTC (AII)</a:t>
            </a:r>
          </a:p>
          <a:p>
            <a:r>
              <a:rPr lang="en-US" dirty="0" smtClean="0"/>
              <a:t>EVG/c/TAF/FTC </a:t>
            </a:r>
            <a:r>
              <a:rPr lang="en-US" b="1" dirty="0" smtClean="0"/>
              <a:t>(AI) or EVG/c/TDF/FTC (AI)</a:t>
            </a:r>
          </a:p>
          <a:p>
            <a:r>
              <a:rPr lang="en-US" dirty="0" smtClean="0"/>
              <a:t>RAL plus either TDF/FTC </a:t>
            </a:r>
            <a:r>
              <a:rPr lang="en-US" b="1" dirty="0" smtClean="0"/>
              <a:t>(AI) or TAF/FTC (AII</a:t>
            </a:r>
            <a:r>
              <a:rPr lang="en-US" b="1" dirty="0" smtClean="0"/>
              <a:t>)</a:t>
            </a:r>
          </a:p>
          <a:p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sz="3200" b="1" dirty="0" smtClean="0">
                <a:solidFill>
                  <a:srgbClr val="FFC000"/>
                </a:solidFill>
              </a:rPr>
              <a:t>Boosted PI plus Two NRTIs:</a:t>
            </a:r>
          </a:p>
          <a:p>
            <a:r>
              <a:rPr lang="en-US" dirty="0" smtClean="0"/>
              <a:t>DRV/r plus either TDF/FTC </a:t>
            </a:r>
            <a:r>
              <a:rPr lang="en-US" b="1" dirty="0" smtClean="0"/>
              <a:t>(AI) or TAF/FTC (AII)</a:t>
            </a:r>
            <a:endParaRPr lang="en-US" dirty="0"/>
          </a:p>
        </p:txBody>
      </p:sp>
    </p:spTree>
  </p:cSld>
  <p:clrMapOvr>
    <a:masterClrMapping/>
  </p:clrMapOvr>
  <p:transition>
    <p:checker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C000"/>
                </a:solidFill>
              </a:rPr>
              <a:t>Alternative Regimen </a:t>
            </a:r>
            <a:r>
              <a:rPr lang="en-US" b="1" dirty="0" smtClean="0"/>
              <a:t>Options Alternative regimens are effective and tolerable, </a:t>
            </a:r>
            <a:r>
              <a:rPr lang="en-US" b="1" dirty="0" err="1" smtClean="0"/>
              <a:t>but</a:t>
            </a:r>
            <a:r>
              <a:rPr lang="en-US" dirty="0" err="1" smtClean="0"/>
              <a:t>have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C000"/>
                </a:solidFill>
              </a:rPr>
              <a:t>potential disadvantages </a:t>
            </a:r>
            <a:r>
              <a:rPr lang="en-US" dirty="0" smtClean="0"/>
              <a:t>when compared with the recommended regimens, </a:t>
            </a:r>
          </a:p>
          <a:p>
            <a:pPr>
              <a:buNone/>
            </a:pPr>
            <a:r>
              <a:rPr lang="en-US" b="1" dirty="0" smtClean="0"/>
              <a:t>However, an alternative regimen may be the preferred regimen for </a:t>
            </a:r>
            <a:r>
              <a:rPr lang="en-US" b="1" dirty="0" smtClean="0"/>
              <a:t>some patients</a:t>
            </a:r>
            <a:endParaRPr lang="en-US" dirty="0"/>
          </a:p>
        </p:txBody>
      </p:sp>
    </p:spTree>
  </p:cSld>
  <p:clrMapOvr>
    <a:masterClrMapping/>
  </p:clrMapOvr>
  <p:transition>
    <p:checker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pPr>
              <a:buNone/>
            </a:pPr>
            <a:r>
              <a:rPr lang="en-US" b="1" dirty="0" smtClean="0">
                <a:solidFill>
                  <a:srgbClr val="FFC000"/>
                </a:solidFill>
              </a:rPr>
              <a:t>NNRTI plus Two NRTIs:</a:t>
            </a:r>
          </a:p>
          <a:p>
            <a:r>
              <a:rPr lang="en-US" dirty="0" smtClean="0"/>
              <a:t>EFV/TDF/FTC </a:t>
            </a:r>
            <a:r>
              <a:rPr lang="en-US" b="1" dirty="0" smtClean="0"/>
              <a:t>(BI)</a:t>
            </a:r>
          </a:p>
          <a:p>
            <a:r>
              <a:rPr lang="en-US" dirty="0" smtClean="0"/>
              <a:t>EFV plus TAF/FTC </a:t>
            </a:r>
            <a:r>
              <a:rPr lang="en-US" b="1" dirty="0" smtClean="0"/>
              <a:t>(BII)</a:t>
            </a:r>
          </a:p>
          <a:p>
            <a:r>
              <a:rPr lang="en-US" dirty="0" smtClean="0"/>
              <a:t>RPV/TDF/FTC </a:t>
            </a:r>
            <a:r>
              <a:rPr lang="en-US" b="1" dirty="0" smtClean="0"/>
              <a:t>(BI) or RPV/TAF/FTC (BII)—if HIV RNA &lt; 100,000 copies/</a:t>
            </a:r>
            <a:r>
              <a:rPr lang="en-US" b="1" dirty="0" err="1" smtClean="0"/>
              <a:t>mL</a:t>
            </a:r>
            <a:endParaRPr lang="en-US" b="1" dirty="0" smtClean="0"/>
          </a:p>
          <a:p>
            <a:r>
              <a:rPr lang="en-US" b="1" dirty="0" smtClean="0"/>
              <a:t>and CD4 &gt; 200 </a:t>
            </a:r>
            <a:r>
              <a:rPr lang="en-US" b="1" dirty="0" smtClean="0"/>
              <a:t>cells/mm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>
                <a:solidFill>
                  <a:srgbClr val="FFC000"/>
                </a:solidFill>
              </a:rPr>
              <a:t>Boosted PI plus Two NRTIs:</a:t>
            </a:r>
          </a:p>
          <a:p>
            <a:r>
              <a:rPr lang="en-US" dirty="0" smtClean="0"/>
              <a:t>(ATV/c </a:t>
            </a:r>
            <a:r>
              <a:rPr lang="en-US" dirty="0" err="1" smtClean="0"/>
              <a:t>orATV</a:t>
            </a:r>
            <a:r>
              <a:rPr lang="en-US" dirty="0" smtClean="0"/>
              <a:t>/r) plus either TDF/FTC </a:t>
            </a:r>
            <a:r>
              <a:rPr lang="en-US" b="1" dirty="0" smtClean="0"/>
              <a:t>(BI) or TAF/FTC (BII)</a:t>
            </a:r>
          </a:p>
          <a:p>
            <a:r>
              <a:rPr lang="en-US" dirty="0" smtClean="0"/>
              <a:t>DRV/c </a:t>
            </a:r>
            <a:r>
              <a:rPr lang="en-US" b="1" dirty="0" smtClean="0"/>
              <a:t>(BIII) or DRV/r (BII) plus ABC/3TC —if HLA-B*5701 negative</a:t>
            </a:r>
          </a:p>
          <a:p>
            <a:r>
              <a:rPr lang="en-US" dirty="0" smtClean="0"/>
              <a:t>DRV/c plus either TDF/FTC </a:t>
            </a:r>
            <a:r>
              <a:rPr lang="en-US" b="1" dirty="0" smtClean="0"/>
              <a:t>(BII) or TAF/FTC (BII)</a:t>
            </a:r>
            <a:endParaRPr lang="en-US" dirty="0"/>
          </a:p>
        </p:txBody>
      </p:sp>
    </p:spTree>
  </p:cSld>
  <p:clrMapOvr>
    <a:masterClrMapping/>
  </p:clrMapOvr>
  <p:transition>
    <p:checke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>
              <a:buNone/>
            </a:pPr>
            <a:r>
              <a:rPr lang="fa-IR" dirty="0" smtClean="0">
                <a:solidFill>
                  <a:srgbClr val="00B050"/>
                </a:solidFill>
              </a:rPr>
              <a:t>کاهش التهاب </a:t>
            </a:r>
          </a:p>
          <a:p>
            <a:pPr algn="r">
              <a:buNone/>
            </a:pPr>
            <a:r>
              <a:rPr lang="fa-IR" dirty="0" smtClean="0">
                <a:solidFill>
                  <a:srgbClr val="00B050"/>
                </a:solidFill>
              </a:rPr>
              <a:t>و فعال شدن سیستم ايمنی</a:t>
            </a:r>
          </a:p>
          <a:p>
            <a:pPr algn="r">
              <a:buNone/>
            </a:pPr>
            <a:r>
              <a:rPr lang="fa-IR" dirty="0" smtClean="0">
                <a:solidFill>
                  <a:srgbClr val="00B050"/>
                </a:solidFill>
              </a:rPr>
              <a:t> در نتیجه میزان عوارض قلبی-عروقی و آسیب به اعضاء مختلف کاهش می يابد</a:t>
            </a:r>
          </a:p>
          <a:p>
            <a:pPr algn="r">
              <a:buNone/>
            </a:pPr>
            <a:endParaRPr lang="fa-IR" dirty="0" smtClean="0">
              <a:solidFill>
                <a:srgbClr val="00B050"/>
              </a:solidFill>
            </a:endParaRPr>
          </a:p>
          <a:p>
            <a:pPr algn="r">
              <a:buNone/>
            </a:pPr>
            <a:endParaRPr lang="fa-IR" dirty="0" smtClean="0">
              <a:solidFill>
                <a:srgbClr val="00B050"/>
              </a:solidFill>
            </a:endParaRPr>
          </a:p>
          <a:p>
            <a:pPr algn="r">
              <a:buNone/>
            </a:pPr>
            <a:r>
              <a:rPr lang="fa-IR" dirty="0" smtClean="0">
                <a:solidFill>
                  <a:srgbClr val="00B0F0"/>
                </a:solidFill>
              </a:rPr>
              <a:t>قطع درمان با برگشت بار ويروسی خون، تضعیف سیستم ايمنی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fa-IR" dirty="0" smtClean="0">
                <a:solidFill>
                  <a:srgbClr val="00B0F0"/>
                </a:solidFill>
              </a:rPr>
              <a:t>بروز مقاومت دارويی، افزايش ناتوانی و مرگ و میر همراه است.</a:t>
            </a:r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066800"/>
            <a:ext cx="7772400" cy="2090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3124200"/>
            <a:ext cx="7772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295400"/>
            <a:ext cx="7772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3276600"/>
            <a:ext cx="77724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1600200"/>
            <a:ext cx="7772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1524000"/>
            <a:ext cx="7772400" cy="3587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Combination antiretroviral </a:t>
            </a:r>
            <a:r>
              <a:rPr lang="en-US" dirty="0" smtClean="0"/>
              <a:t>therapy (ART) improves clinical</a:t>
            </a:r>
            <a:r>
              <a:rPr lang="fa-IR" dirty="0" smtClean="0"/>
              <a:t> </a:t>
            </a:r>
            <a:r>
              <a:rPr lang="en-US" dirty="0" smtClean="0"/>
              <a:t>outcomes across the entire spectrum of HIV disease, including:</a:t>
            </a:r>
            <a:endParaRPr lang="fa-IR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those with a </a:t>
            </a:r>
            <a:r>
              <a:rPr lang="en-US" dirty="0" smtClean="0">
                <a:solidFill>
                  <a:srgbClr val="00B0F0"/>
                </a:solidFill>
              </a:rPr>
              <a:t>prior AIDS-defining</a:t>
            </a:r>
            <a:r>
              <a:rPr lang="en-US" dirty="0" smtClean="0"/>
              <a:t> illness</a:t>
            </a:r>
            <a:endParaRPr lang="fa-IR" dirty="0" smtClean="0"/>
          </a:p>
          <a:p>
            <a:pPr>
              <a:buNone/>
            </a:pPr>
            <a:r>
              <a:rPr lang="en-US" dirty="0" smtClean="0"/>
              <a:t> </a:t>
            </a:r>
            <a:endParaRPr lang="en-US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 asymptomatic </a:t>
            </a:r>
            <a:r>
              <a:rPr lang="en-US" dirty="0" smtClean="0"/>
              <a:t>individuals with moderate</a:t>
            </a:r>
          </a:p>
          <a:p>
            <a:pPr>
              <a:buNone/>
            </a:pPr>
            <a:r>
              <a:rPr lang="en-US" dirty="0" err="1" smtClean="0"/>
              <a:t>immunosuppression</a:t>
            </a:r>
            <a:r>
              <a:rPr lang="en-US" dirty="0" smtClean="0"/>
              <a:t> (CD4 200–350) </a:t>
            </a:r>
            <a:endParaRPr lang="fa-IR" dirty="0" smtClean="0"/>
          </a:p>
          <a:p>
            <a:pPr>
              <a:buNone/>
            </a:pPr>
            <a:endParaRPr lang="fa-IR" dirty="0" smtClean="0"/>
          </a:p>
          <a:p>
            <a:pPr>
              <a:buNone/>
            </a:pPr>
            <a:r>
              <a:rPr lang="en-US" dirty="0" smtClean="0"/>
              <a:t>even in those with </a:t>
            </a:r>
            <a:r>
              <a:rPr lang="en-US" dirty="0" smtClean="0">
                <a:solidFill>
                  <a:srgbClr val="00B0F0"/>
                </a:solidFill>
              </a:rPr>
              <a:t>normal CD4 cell counts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In addition,</a:t>
            </a:r>
            <a:endParaRPr lang="fa-IR" dirty="0" smtClean="0"/>
          </a:p>
          <a:p>
            <a:pPr>
              <a:buNone/>
            </a:pPr>
            <a:endParaRPr lang="fa-IR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suppressive ART virtually </a:t>
            </a:r>
            <a:r>
              <a:rPr lang="en-US" dirty="0" smtClean="0">
                <a:solidFill>
                  <a:srgbClr val="FF0000"/>
                </a:solidFill>
              </a:rPr>
              <a:t>eliminates the risk of HIV transmission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sz="3600" b="1" dirty="0" smtClean="0"/>
              <a:t>زمان شروع درمان ضد رتروویروسی: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fa-IR" dirty="0" smtClean="0"/>
              <a:t>درمان ضدرتروويروسی بايد </a:t>
            </a:r>
            <a:r>
              <a:rPr lang="fa-IR" dirty="0" smtClean="0">
                <a:solidFill>
                  <a:srgbClr val="FF0000"/>
                </a:solidFill>
              </a:rPr>
              <a:t>در همه مبتلايان </a:t>
            </a:r>
            <a:r>
              <a:rPr lang="fa-IR" dirty="0" smtClean="0"/>
              <a:t>بدون توجه به: </a:t>
            </a:r>
          </a:p>
          <a:p>
            <a:pPr algn="r">
              <a:buNone/>
            </a:pPr>
            <a:r>
              <a:rPr lang="fa-IR" dirty="0" smtClean="0"/>
              <a:t> </a:t>
            </a:r>
            <a:r>
              <a:rPr lang="fa-IR" dirty="0" smtClean="0">
                <a:solidFill>
                  <a:srgbClr val="FF0000"/>
                </a:solidFill>
              </a:rPr>
              <a:t>مرحله بیماری</a:t>
            </a:r>
            <a:endParaRPr lang="en-US" dirty="0" smtClean="0">
              <a:solidFill>
                <a:srgbClr val="FF0000"/>
              </a:solidFill>
            </a:endParaRPr>
          </a:p>
          <a:p>
            <a:pPr algn="r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algn="r">
              <a:buNone/>
            </a:pPr>
            <a:r>
              <a:rPr lang="en-US" dirty="0" smtClean="0">
                <a:solidFill>
                  <a:srgbClr val="FF0000"/>
                </a:solidFill>
              </a:rPr>
              <a:t>CD4</a:t>
            </a:r>
            <a:r>
              <a:rPr lang="fa-IR" dirty="0" smtClean="0">
                <a:solidFill>
                  <a:srgbClr val="FF0000"/>
                </a:solidFill>
              </a:rPr>
              <a:t>ومیزان </a:t>
            </a:r>
            <a:r>
              <a:rPr lang="fa-IR" dirty="0" smtClean="0"/>
              <a:t> </a:t>
            </a:r>
            <a:endParaRPr lang="en-US" dirty="0" smtClean="0"/>
          </a:p>
          <a:p>
            <a:pPr algn="r">
              <a:buNone/>
            </a:pPr>
            <a:r>
              <a:rPr lang="fa-IR" dirty="0" smtClean="0"/>
              <a:t>  </a:t>
            </a:r>
            <a:r>
              <a:rPr lang="en-US" dirty="0" smtClean="0"/>
              <a:t> </a:t>
            </a:r>
            <a:r>
              <a:rPr lang="fa-IR" dirty="0" smtClean="0"/>
              <a:t> 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sz="2400" dirty="0" smtClean="0">
                <a:solidFill>
                  <a:srgbClr val="0070C0"/>
                </a:solidFill>
              </a:rPr>
              <a:t>شروع درمان در موارد زير با سرعت بیشتري توصیه می شود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1000" y="1371600"/>
            <a:ext cx="8610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52400"/>
            <a:ext cx="4267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438400"/>
            <a:ext cx="8686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5257800"/>
            <a:ext cx="85344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 smtClean="0"/>
              <a:t> ART</a:t>
            </a:r>
            <a:r>
              <a:rPr lang="fa-IR" b="1" dirty="0" smtClean="0"/>
              <a:t>آموزش بیمار قبل از شروع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76400"/>
            <a:ext cx="8534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295</TotalTime>
  <Words>522</Words>
  <Application>Microsoft Office PowerPoint</Application>
  <PresentationFormat>On-screen Show (4:3)</PresentationFormat>
  <Paragraphs>68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Metro</vt:lpstr>
      <vt:lpstr>Slide 1</vt:lpstr>
      <vt:lpstr>Slide 2</vt:lpstr>
      <vt:lpstr>Slide 3</vt:lpstr>
      <vt:lpstr>Slide 4</vt:lpstr>
      <vt:lpstr>Slide 5</vt:lpstr>
      <vt:lpstr>زمان شروع درمان ضد رتروویروسی:</vt:lpstr>
      <vt:lpstr>شروع درمان در موارد زير با سرعت بیشتري توصیه می شود</vt:lpstr>
      <vt:lpstr>Slide 8</vt:lpstr>
      <vt:lpstr> ARTآموزش بیمار قبل از شروع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Recommended Regimen Options Recommended regimens are those with demonstrated durable virologic efficacy,favorable tolerability and toxicity profiles, and ease of use</vt:lpstr>
      <vt:lpstr>Slide 28</vt:lpstr>
      <vt:lpstr>Slide 29</vt:lpstr>
      <vt:lpstr>Slide 30</vt:lpstr>
      <vt:lpstr>Slide 31</vt:lpstr>
      <vt:lpstr>Slide 32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35</cp:revision>
  <dcterms:created xsi:type="dcterms:W3CDTF">2023-11-29T09:13:39Z</dcterms:created>
  <dcterms:modified xsi:type="dcterms:W3CDTF">2023-12-02T17:06:19Z</dcterms:modified>
</cp:coreProperties>
</file>