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5" r:id="rId2"/>
    <p:sldId id="256" r:id="rId3"/>
    <p:sldId id="257" r:id="rId4"/>
    <p:sldId id="258" r:id="rId5"/>
    <p:sldId id="259" r:id="rId6"/>
    <p:sldId id="260" r:id="rId7"/>
    <p:sldId id="287" r:id="rId8"/>
    <p:sldId id="261" r:id="rId9"/>
    <p:sldId id="262" r:id="rId10"/>
    <p:sldId id="263" r:id="rId11"/>
    <p:sldId id="264" r:id="rId12"/>
    <p:sldId id="265" r:id="rId13"/>
    <p:sldId id="266" r:id="rId14"/>
    <p:sldId id="275" r:id="rId15"/>
    <p:sldId id="276" r:id="rId16"/>
    <p:sldId id="277" r:id="rId17"/>
    <p:sldId id="288" r:id="rId18"/>
    <p:sldId id="289" r:id="rId19"/>
    <p:sldId id="267" r:id="rId20"/>
    <p:sldId id="279" r:id="rId21"/>
    <p:sldId id="280" r:id="rId22"/>
    <p:sldId id="282" r:id="rId23"/>
    <p:sldId id="281" r:id="rId24"/>
    <p:sldId id="278" r:id="rId25"/>
    <p:sldId id="284" r:id="rId26"/>
    <p:sldId id="283" r:id="rId27"/>
    <p:sldId id="268" r:id="rId28"/>
    <p:sldId id="269" r:id="rId29"/>
    <p:sldId id="286" r:id="rId30"/>
    <p:sldId id="270" r:id="rId31"/>
    <p:sldId id="271" r:id="rId32"/>
    <p:sldId id="272" r:id="rId33"/>
    <p:sldId id="273" r:id="rId34"/>
    <p:sldId id="274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397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Staging and clinical presentation of HIV infection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22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Constitutional Disease and Wasting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" y="1752600"/>
            <a:ext cx="7924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HIV infection is often completely asymptomatic; however, some patients</a:t>
            </a:r>
          </a:p>
          <a:p>
            <a:r>
              <a:rPr lang="en-US" sz="2000" dirty="0"/>
              <a:t>present with nonspecific constitutional symptoms in the months or</a:t>
            </a:r>
          </a:p>
          <a:p>
            <a:r>
              <a:rPr lang="en-US" sz="2000" dirty="0" smtClean="0"/>
              <a:t>years </a:t>
            </a:r>
            <a:r>
              <a:rPr lang="en-US" sz="2000" dirty="0"/>
              <a:t>after primary infection but before opportunistic disease is diagnosed.</a:t>
            </a:r>
          </a:p>
          <a:p>
            <a:endParaRPr lang="fa-IR" sz="2000" dirty="0" smtClean="0"/>
          </a:p>
          <a:p>
            <a:r>
              <a:rPr lang="en-US" sz="2000" dirty="0" smtClean="0"/>
              <a:t>Patients </a:t>
            </a:r>
            <a:r>
              <a:rPr lang="en-US" sz="2000" dirty="0"/>
              <a:t>commonly report being easily fatigued and the need to reduce</a:t>
            </a:r>
          </a:p>
          <a:p>
            <a:r>
              <a:rPr lang="en-US" sz="2000" dirty="0"/>
              <a:t>their normal activities</a:t>
            </a:r>
            <a:r>
              <a:rPr lang="en-US" dirty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3581400"/>
            <a:ext cx="7772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Debilitating fatigue is uncommon in the </a:t>
            </a:r>
            <a:r>
              <a:rPr lang="en-US" sz="2000" dirty="0" smtClean="0"/>
              <a:t>early</a:t>
            </a:r>
            <a:r>
              <a:rPr lang="fa-IR" sz="2000" dirty="0" smtClean="0"/>
              <a:t> </a:t>
            </a:r>
            <a:r>
              <a:rPr lang="en-US" sz="2000" dirty="0" smtClean="0"/>
              <a:t>years </a:t>
            </a:r>
            <a:r>
              <a:rPr lang="en-US" sz="2000" dirty="0"/>
              <a:t>of infection</a:t>
            </a:r>
          </a:p>
          <a:p>
            <a:endParaRPr lang="fa-IR" sz="2000" dirty="0" smtClean="0"/>
          </a:p>
          <a:p>
            <a:r>
              <a:rPr lang="en-US" sz="2000" dirty="0" smtClean="0"/>
              <a:t>Low-grade </a:t>
            </a:r>
            <a:r>
              <a:rPr lang="en-US" sz="2000" dirty="0"/>
              <a:t>fevers (temperature &lt;38°C [100.4°F]),</a:t>
            </a:r>
          </a:p>
          <a:p>
            <a:r>
              <a:rPr lang="en-US" sz="2000" dirty="0"/>
              <a:t>occasional night sweats, and intermittent diarrhea are also reported.</a:t>
            </a:r>
          </a:p>
        </p:txBody>
      </p:sp>
    </p:spTree>
    <p:extLst>
      <p:ext uri="{BB962C8B-B14F-4D97-AF65-F5344CB8AC3E}">
        <p14:creationId xmlns:p14="http://schemas.microsoft.com/office/powerpoint/2010/main" val="10841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200" y="914400"/>
            <a:ext cx="7620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Severe wasting, with loss of more than 10% of body weight, is generally</a:t>
            </a:r>
          </a:p>
          <a:p>
            <a:r>
              <a:rPr lang="en-US" sz="2000" dirty="0"/>
              <a:t>a finding of advanced HIV disease. The exact incidence of constitutional</a:t>
            </a:r>
          </a:p>
          <a:p>
            <a:r>
              <a:rPr lang="en-US" sz="2000" dirty="0"/>
              <a:t>symptoms, fatigue, and weight loss is not known, and the cause is </a:t>
            </a:r>
            <a:r>
              <a:rPr lang="en-US" sz="2000" dirty="0" smtClean="0"/>
              <a:t>varied</a:t>
            </a:r>
            <a:r>
              <a:rPr lang="fa-IR" sz="2000" dirty="0" smtClean="0"/>
              <a:t> </a:t>
            </a:r>
            <a:r>
              <a:rPr lang="en-US" sz="2000" dirty="0" smtClean="0"/>
              <a:t>and </a:t>
            </a:r>
            <a:r>
              <a:rPr lang="en-US" sz="2000" dirty="0"/>
              <a:t>often multifactorial</a:t>
            </a:r>
          </a:p>
          <a:p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859536" y="2819400"/>
            <a:ext cx="752246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differential diagnosis of these </a:t>
            </a:r>
            <a:r>
              <a:rPr lang="en-US" sz="2000" dirty="0" smtClean="0"/>
              <a:t>findings</a:t>
            </a:r>
            <a:r>
              <a:rPr lang="fa-IR" sz="2000" dirty="0" smtClean="0"/>
              <a:t> </a:t>
            </a:r>
            <a:r>
              <a:rPr lang="en-US" sz="2000" dirty="0" smtClean="0"/>
              <a:t>includes </a:t>
            </a:r>
            <a:r>
              <a:rPr lang="en-US" sz="2000" dirty="0" err="1"/>
              <a:t>intercurrent</a:t>
            </a:r>
            <a:r>
              <a:rPr lang="en-US" sz="2000" dirty="0"/>
              <a:t> minor </a:t>
            </a:r>
            <a:r>
              <a:rPr lang="en-US" sz="2000" dirty="0" smtClean="0"/>
              <a:t>illnesses</a:t>
            </a:r>
            <a:r>
              <a:rPr lang="en-US" sz="2000" dirty="0"/>
              <a:t>, </a:t>
            </a:r>
            <a:r>
              <a:rPr lang="en-US" sz="2000" dirty="0" err="1"/>
              <a:t>endocrinologic</a:t>
            </a:r>
            <a:r>
              <a:rPr lang="en-US" sz="2000" dirty="0"/>
              <a:t> abnormalities</a:t>
            </a:r>
            <a:r>
              <a:rPr lang="en-US" sz="2000" dirty="0" smtClean="0"/>
              <a:t>,</a:t>
            </a:r>
            <a:r>
              <a:rPr lang="en-US" sz="2000" dirty="0"/>
              <a:t> anemia, and psychological or psychiatric disorders.</a:t>
            </a:r>
          </a:p>
          <a:p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8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METABOLIC AND ENDOCRINE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ABNORMALITIES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" y="2209800"/>
            <a:ext cx="8534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• </a:t>
            </a:r>
            <a:r>
              <a:rPr lang="en-US" sz="2000" dirty="0" err="1"/>
              <a:t>Hypogonadism</a:t>
            </a:r>
            <a:r>
              <a:rPr lang="en-US" sz="2000" dirty="0"/>
              <a:t>, adrenal </a:t>
            </a:r>
            <a:r>
              <a:rPr lang="en-US" sz="2000" dirty="0" smtClean="0"/>
              <a:t>insufficiency, </a:t>
            </a:r>
            <a:r>
              <a:rPr lang="en-US" sz="2000" dirty="0"/>
              <a:t>constitutional wasting, </a:t>
            </a:r>
            <a:r>
              <a:rPr lang="en-US" sz="2000" dirty="0" smtClean="0"/>
              <a:t>lipid</a:t>
            </a:r>
            <a:r>
              <a:rPr lang="fa-IR" sz="2000" dirty="0" smtClean="0"/>
              <a:t> </a:t>
            </a:r>
            <a:r>
              <a:rPr lang="en-US" dirty="0"/>
              <a:t>abnormalities,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10896" y="2667000"/>
            <a:ext cx="85344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insulin resistance, </a:t>
            </a:r>
            <a:r>
              <a:rPr lang="en-US" sz="2000" dirty="0" err="1"/>
              <a:t>lipodystrophy</a:t>
            </a:r>
            <a:r>
              <a:rPr lang="en-US" sz="2000" dirty="0"/>
              <a:t>, </a:t>
            </a:r>
            <a:r>
              <a:rPr lang="en-US" sz="2000" dirty="0" smtClean="0"/>
              <a:t>and</a:t>
            </a:r>
            <a:r>
              <a:rPr lang="fa-IR" sz="2000" dirty="0" smtClean="0"/>
              <a:t> </a:t>
            </a:r>
            <a:r>
              <a:rPr lang="en-US" sz="2000" dirty="0" smtClean="0"/>
              <a:t>osteoporosis </a:t>
            </a:r>
            <a:r>
              <a:rPr lang="en-US" sz="2000" dirty="0"/>
              <a:t>have been reported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1008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ORAL DISEASE</a:t>
            </a:r>
          </a:p>
        </p:txBody>
      </p:sp>
      <p:sp>
        <p:nvSpPr>
          <p:cNvPr id="3" name="Rectangle 2"/>
          <p:cNvSpPr/>
          <p:nvPr/>
        </p:nvSpPr>
        <p:spPr>
          <a:xfrm>
            <a:off x="280416" y="2057400"/>
            <a:ext cx="8839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• Oral candidiasis, oral hairy leukoplakia</a:t>
            </a:r>
            <a:r>
              <a:rPr lang="en-US" sz="2400" dirty="0" smtClean="0"/>
              <a:t>,</a:t>
            </a:r>
            <a:r>
              <a:rPr lang="en-US" sz="2400" dirty="0"/>
              <a:t> gingivitis, and periodontitis may occur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13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1343025"/>
            <a:ext cx="645795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00400" y="5715000"/>
            <a:ext cx="4495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/>
              <a:t>Aphthous</a:t>
            </a:r>
            <a:r>
              <a:rPr lang="en-US" sz="2400" dirty="0"/>
              <a:t> ulcer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0165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5" y="1381125"/>
            <a:ext cx="639445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71800" y="5766816"/>
            <a:ext cx="37265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Oral candidiasis (</a:t>
            </a:r>
            <a:r>
              <a:rPr lang="en-US" sz="2800" dirty="0" smtClean="0"/>
              <a:t>thrush</a:t>
            </a:r>
            <a:r>
              <a:rPr lang="fa-IR" sz="2800" dirty="0" smtClean="0"/>
              <a:t>(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9193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402" y="381000"/>
            <a:ext cx="52451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29000" y="5867400"/>
            <a:ext cx="2507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Angular </a:t>
            </a:r>
            <a:r>
              <a:rPr lang="en-US" sz="2800" dirty="0" err="1"/>
              <a:t>cheilitis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4952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rhashemi\Pictures\Screenshots\Screenshot (15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799" y="507754"/>
            <a:ext cx="3774131" cy="525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05200" y="5981593"/>
            <a:ext cx="23579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sz="2400" dirty="0"/>
              <a:t>Kaposi’s sarcoma</a:t>
            </a:r>
          </a:p>
        </p:txBody>
      </p:sp>
    </p:spTree>
    <p:extLst>
      <p:ext uri="{BB962C8B-B14F-4D97-AF65-F5344CB8AC3E}">
        <p14:creationId xmlns:p14="http://schemas.microsoft.com/office/powerpoint/2010/main" val="3680148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rhashemi\Pictures\Screenshots\Screenshot (14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6736862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29000" y="5638799"/>
            <a:ext cx="2379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sz="2400" dirty="0"/>
              <a:t>Hairy leukoplakia</a:t>
            </a:r>
          </a:p>
        </p:txBody>
      </p:sp>
    </p:spTree>
    <p:extLst>
      <p:ext uri="{BB962C8B-B14F-4D97-AF65-F5344CB8AC3E}">
        <p14:creationId xmlns:p14="http://schemas.microsoft.com/office/powerpoint/2010/main" val="134653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CUTANEOUS DISEASE</a:t>
            </a:r>
          </a:p>
        </p:txBody>
      </p:sp>
      <p:sp>
        <p:nvSpPr>
          <p:cNvPr id="3" name="Rectangle 2"/>
          <p:cNvSpPr/>
          <p:nvPr/>
        </p:nvSpPr>
        <p:spPr>
          <a:xfrm>
            <a:off x="914400" y="1905000"/>
            <a:ext cx="8077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• Dermatologic consequences include cutaneous</a:t>
            </a:r>
          </a:p>
          <a:p>
            <a:r>
              <a:rPr lang="en-US" sz="2400" dirty="0"/>
              <a:t>infections (herpes simplex virus</a:t>
            </a:r>
            <a:r>
              <a:rPr lang="en-US" sz="2400" dirty="0" smtClean="0"/>
              <a:t>,</a:t>
            </a:r>
            <a:r>
              <a:rPr lang="en-US" sz="2400" dirty="0"/>
              <a:t> varicella-zoster virus</a:t>
            </a:r>
          </a:p>
          <a:p>
            <a:r>
              <a:rPr lang="en-US" sz="2400" dirty="0" smtClean="0"/>
              <a:t>, </a:t>
            </a:r>
            <a:r>
              <a:rPr lang="en-US" sz="2400" dirty="0" err="1"/>
              <a:t>molluscum</a:t>
            </a:r>
            <a:r>
              <a:rPr lang="en-US" sz="2400" dirty="0"/>
              <a:t> </a:t>
            </a:r>
            <a:r>
              <a:rPr lang="en-US" sz="2400" dirty="0" err="1"/>
              <a:t>contagiosum</a:t>
            </a:r>
            <a:r>
              <a:rPr lang="en-US" sz="2400" dirty="0" smtClean="0"/>
              <a:t>,</a:t>
            </a:r>
            <a:r>
              <a:rPr lang="en-US" sz="2400" dirty="0"/>
              <a:t> scabies, bacillary </a:t>
            </a:r>
            <a:r>
              <a:rPr lang="en-US" sz="2400" dirty="0" err="1"/>
              <a:t>angiomatosis</a:t>
            </a:r>
            <a:endParaRPr lang="en-US" sz="2400" dirty="0"/>
          </a:p>
          <a:p>
            <a:r>
              <a:rPr lang="en-US" sz="2400" dirty="0" smtClean="0"/>
              <a:t>, </a:t>
            </a:r>
            <a:r>
              <a:rPr lang="en-US" sz="2400" dirty="0"/>
              <a:t>and </a:t>
            </a:r>
            <a:r>
              <a:rPr lang="en-US" sz="2400" dirty="0" smtClean="0"/>
              <a:t>Kaposi</a:t>
            </a:r>
            <a:r>
              <a:rPr lang="fa-IR" sz="2400" dirty="0" smtClean="0"/>
              <a:t> </a:t>
            </a:r>
            <a:r>
              <a:rPr lang="en-US" sz="2400" dirty="0" smtClean="0"/>
              <a:t>sarcoma</a:t>
            </a:r>
            <a:r>
              <a:rPr lang="en-US" sz="2400" dirty="0"/>
              <a:t>).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6103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105746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MinionPro-Regular"/>
              </a:rPr>
              <a:t>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2057400"/>
            <a:ext cx="8763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Low">
              <a:buFont typeface="Arial" panose="020B0604020202020204" pitchFamily="34" charset="0"/>
              <a:buChar char="•"/>
            </a:pPr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Human immunodeficiency virus (HIV) infection results in a wide range</a:t>
            </a:r>
          </a:p>
          <a:p>
            <a:pPr algn="justLow"/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of clinical consequences from asymptomatic infection despite active</a:t>
            </a:r>
          </a:p>
          <a:p>
            <a:pPr algn="justLow"/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viral replication to severe immunodeficiency with life-threatening</a:t>
            </a:r>
          </a:p>
          <a:p>
            <a:pPr algn="justLow"/>
            <a:r>
              <a:rPr lang="en-US" sz="20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opportunistic disease</a:t>
            </a:r>
            <a:r>
              <a:rPr lang="en-US" dirty="0">
                <a:latin typeface="MinionPro-Regular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3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228" y="533400"/>
            <a:ext cx="63246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67000" y="5943600"/>
            <a:ext cx="40929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Herpes simplex </a:t>
            </a:r>
            <a:r>
              <a:rPr lang="en-US" sz="3200" dirty="0" err="1"/>
              <a:t>cheilitis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1011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547" y="838200"/>
            <a:ext cx="641985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4600" y="5410200"/>
            <a:ext cx="4372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/>
              <a:t>Molluscum</a:t>
            </a:r>
            <a:r>
              <a:rPr lang="en-US" sz="3200" dirty="0"/>
              <a:t> </a:t>
            </a:r>
            <a:r>
              <a:rPr lang="en-US" sz="3200" dirty="0" err="1"/>
              <a:t>contagiosum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346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35000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57400" y="5562600"/>
            <a:ext cx="525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/>
              <a:t>Seborrheic</a:t>
            </a:r>
            <a:r>
              <a:rPr lang="en-US" sz="3600" dirty="0"/>
              <a:t> d</a:t>
            </a:r>
            <a:r>
              <a:rPr lang="en-US" sz="3600" b="1" dirty="0"/>
              <a:t>e</a:t>
            </a:r>
            <a:r>
              <a:rPr lang="en-US" sz="3600" dirty="0"/>
              <a:t>rmatitis.</a:t>
            </a:r>
          </a:p>
        </p:txBody>
      </p:sp>
    </p:spTree>
    <p:extLst>
      <p:ext uri="{BB962C8B-B14F-4D97-AF65-F5344CB8AC3E}">
        <p14:creationId xmlns:p14="http://schemas.microsoft.com/office/powerpoint/2010/main" val="184669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724162"/>
            <a:ext cx="7010400" cy="493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52800" y="5867398"/>
            <a:ext cx="28791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Kaposi sarcoma.</a:t>
            </a:r>
          </a:p>
        </p:txBody>
      </p:sp>
    </p:spTree>
    <p:extLst>
      <p:ext uri="{BB962C8B-B14F-4D97-AF65-F5344CB8AC3E}">
        <p14:creationId xmlns:p14="http://schemas.microsoft.com/office/powerpoint/2010/main" val="399879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368425"/>
            <a:ext cx="6286500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0199" y="5867400"/>
            <a:ext cx="6275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/>
              <a:t>Herpes zoster in dermatomal distribution.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6484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680" y="560833"/>
            <a:ext cx="3708400" cy="487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81304" y="5638800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Norwegian scabies (in a patient with wasting syndrome).</a:t>
            </a:r>
          </a:p>
        </p:txBody>
      </p:sp>
    </p:spTree>
    <p:extLst>
      <p:ext uri="{BB962C8B-B14F-4D97-AF65-F5344CB8AC3E}">
        <p14:creationId xmlns:p14="http://schemas.microsoft.com/office/powerpoint/2010/main" val="102298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609600"/>
            <a:ext cx="631825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22120" y="5029200"/>
            <a:ext cx="309975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/>
              <a:t>Cryptococcosis</a:t>
            </a:r>
            <a:r>
              <a:rPr lang="en-US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197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RENAL DISEASE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1828800"/>
            <a:ext cx="81534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• Multiple causes of renal disease may </a:t>
            </a:r>
            <a:r>
              <a:rPr lang="en-US" sz="2400" dirty="0" smtClean="0"/>
              <a:t>affect</a:t>
            </a:r>
            <a:r>
              <a:rPr lang="fa-IR" sz="2400" dirty="0" smtClean="0"/>
              <a:t> </a:t>
            </a:r>
            <a:r>
              <a:rPr lang="en-US" sz="2400" dirty="0" smtClean="0"/>
              <a:t>patients </a:t>
            </a:r>
            <a:r>
              <a:rPr lang="en-US" sz="2400" dirty="0"/>
              <a:t>with HIV </a:t>
            </a:r>
            <a:r>
              <a:rPr lang="en-US" sz="2400" dirty="0" smtClean="0"/>
              <a:t>infection</a:t>
            </a:r>
            <a:r>
              <a:rPr lang="fa-IR" sz="2400" dirty="0" smtClean="0"/>
              <a:t> </a:t>
            </a:r>
            <a:r>
              <a:rPr lang="en-US" sz="2400" dirty="0" smtClean="0"/>
              <a:t>as </a:t>
            </a:r>
            <a:r>
              <a:rPr lang="en-US" sz="2400" dirty="0"/>
              <a:t>well as </a:t>
            </a:r>
            <a:r>
              <a:rPr lang="en-US" sz="2400" dirty="0" smtClean="0"/>
              <a:t>a</a:t>
            </a:r>
            <a:r>
              <a:rPr lang="fa-IR" sz="2400" dirty="0" smtClean="0"/>
              <a:t> </a:t>
            </a:r>
            <a:r>
              <a:rPr lang="en-US" sz="2400" dirty="0" smtClean="0"/>
              <a:t>specific HIV-related nephropathy, which</a:t>
            </a:r>
            <a:endParaRPr lang="en-US" sz="2400" dirty="0"/>
          </a:p>
          <a:p>
            <a:r>
              <a:rPr lang="en-US" sz="2400" dirty="0" smtClean="0"/>
              <a:t>includes </a:t>
            </a:r>
            <a:r>
              <a:rPr lang="en-US" sz="2400" dirty="0"/>
              <a:t>proteinuria, mildly elevated </a:t>
            </a:r>
            <a:r>
              <a:rPr lang="en-US" sz="2400" dirty="0" smtClean="0"/>
              <a:t>serum</a:t>
            </a:r>
            <a:r>
              <a:rPr lang="fa-IR" sz="2400" dirty="0" smtClean="0"/>
              <a:t> </a:t>
            </a:r>
            <a:r>
              <a:rPr lang="en-US" sz="2400" dirty="0" err="1" smtClean="0"/>
              <a:t>creatinine</a:t>
            </a:r>
            <a:r>
              <a:rPr lang="en-US" sz="2400" dirty="0" smtClean="0"/>
              <a:t> concentration</a:t>
            </a:r>
            <a:r>
              <a:rPr lang="fa-IR" sz="2400" dirty="0" smtClean="0"/>
              <a:t> </a:t>
            </a:r>
            <a:r>
              <a:rPr lang="en-US" sz="2400" dirty="0" smtClean="0"/>
              <a:t>reflecting glomerular</a:t>
            </a:r>
            <a:r>
              <a:rPr lang="fa-IR" sz="2400" dirty="0" smtClean="0"/>
              <a:t> </a:t>
            </a:r>
            <a:r>
              <a:rPr lang="en-US" sz="2400" dirty="0" smtClean="0"/>
              <a:t>injury</a:t>
            </a:r>
            <a:r>
              <a:rPr lang="en-US" sz="2400" dirty="0"/>
              <a:t>, </a:t>
            </a:r>
            <a:r>
              <a:rPr lang="en-US" sz="2400" dirty="0" err="1"/>
              <a:t>mesangial</a:t>
            </a:r>
            <a:r>
              <a:rPr lang="en-US" sz="2400" dirty="0"/>
              <a:t> proliferation, and </a:t>
            </a:r>
            <a:r>
              <a:rPr lang="en-US" sz="2400" dirty="0" smtClean="0"/>
              <a:t>tubular</a:t>
            </a:r>
            <a:r>
              <a:rPr lang="fa-IR" sz="2400" dirty="0" smtClean="0"/>
              <a:t> </a:t>
            </a:r>
            <a:r>
              <a:rPr lang="en-US" sz="2400" dirty="0" smtClean="0"/>
              <a:t>degeneration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6408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CARDIAC DISEASE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1600200"/>
            <a:ext cx="8305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• Accelerated atherosclerosis with </a:t>
            </a:r>
            <a:r>
              <a:rPr lang="en-US" sz="2400" dirty="0" smtClean="0"/>
              <a:t>myocardial</a:t>
            </a:r>
            <a:r>
              <a:rPr lang="fa-IR" sz="2400" dirty="0" smtClean="0"/>
              <a:t> </a:t>
            </a:r>
            <a:r>
              <a:rPr lang="en-US" sz="2400" dirty="0" smtClean="0"/>
              <a:t>infarction </a:t>
            </a:r>
            <a:r>
              <a:rPr lang="en-US" sz="2400" dirty="0"/>
              <a:t>is seen in patients with HIV </a:t>
            </a:r>
            <a:r>
              <a:rPr lang="en-US" sz="2400" dirty="0" smtClean="0"/>
              <a:t>infection</a:t>
            </a:r>
            <a:r>
              <a:rPr lang="fa-IR" sz="2400" dirty="0" smtClean="0"/>
              <a:t> </a:t>
            </a:r>
            <a:r>
              <a:rPr lang="en-US" sz="2400" dirty="0" smtClean="0"/>
              <a:t>who </a:t>
            </a:r>
            <a:r>
              <a:rPr lang="en-US" sz="2400" dirty="0"/>
              <a:t>have been treated with ART and </a:t>
            </a:r>
            <a:r>
              <a:rPr lang="en-US" sz="2400" dirty="0" smtClean="0"/>
              <a:t>appears</a:t>
            </a:r>
            <a:r>
              <a:rPr lang="fa-IR" sz="2400" dirty="0" smtClean="0"/>
              <a:t> </a:t>
            </a:r>
            <a:r>
              <a:rPr lang="en-US" sz="2400" dirty="0" smtClean="0"/>
              <a:t>to </a:t>
            </a:r>
            <a:r>
              <a:rPr lang="en-US" sz="2400" dirty="0"/>
              <a:t>be associated with elevations </a:t>
            </a:r>
            <a:r>
              <a:rPr lang="en-US" sz="2400" dirty="0" smtClean="0"/>
              <a:t>in</a:t>
            </a:r>
            <a:r>
              <a:rPr lang="fa-IR" sz="2400" dirty="0" smtClean="0"/>
              <a:t> </a:t>
            </a:r>
            <a:r>
              <a:rPr lang="en-US" sz="2400" dirty="0" err="1" smtClean="0"/>
              <a:t>proinflammatory</a:t>
            </a:r>
            <a:r>
              <a:rPr lang="en-US" sz="2400" dirty="0" smtClean="0"/>
              <a:t> </a:t>
            </a:r>
            <a:r>
              <a:rPr lang="en-US" sz="2400" dirty="0"/>
              <a:t>cytokines and </a:t>
            </a:r>
            <a:r>
              <a:rPr lang="en-US" sz="2400" dirty="0" err="1" smtClean="0"/>
              <a:t>prothrombotic</a:t>
            </a:r>
            <a:r>
              <a:rPr lang="fa-IR" sz="2400" dirty="0" smtClean="0"/>
              <a:t> </a:t>
            </a:r>
            <a:r>
              <a:rPr lang="en-US" sz="2400" dirty="0" smtClean="0"/>
              <a:t>markers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533400" y="3733800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• Myocarditis and pericarditis are also found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241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Ocular DISEASE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" y="1828800"/>
            <a:ext cx="7239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Ocular diseases are extremely common manifestations of HIV </a:t>
            </a:r>
            <a:r>
              <a:rPr lang="en-US" sz="2400" dirty="0" smtClean="0"/>
              <a:t>disease</a:t>
            </a:r>
            <a:r>
              <a:rPr lang="fa-IR" sz="2400" dirty="0" smtClean="0"/>
              <a:t> </a:t>
            </a:r>
            <a:r>
              <a:rPr lang="en-US" sz="2400" dirty="0" smtClean="0"/>
              <a:t>with </a:t>
            </a:r>
            <a:r>
              <a:rPr lang="en-US" sz="2400" dirty="0"/>
              <a:t>a wide variety of </a:t>
            </a:r>
            <a:r>
              <a:rPr lang="en-US" sz="2400" dirty="0" smtClean="0"/>
              <a:t>causes</a:t>
            </a:r>
            <a:r>
              <a:rPr lang="fa-IR" sz="2400" dirty="0" smtClean="0"/>
              <a:t> </a:t>
            </a:r>
            <a:r>
              <a:rPr lang="en-US" sz="2400" dirty="0" smtClean="0"/>
              <a:t>ranging </a:t>
            </a:r>
            <a:endParaRPr lang="en-US" sz="2400" dirty="0"/>
          </a:p>
          <a:p>
            <a:r>
              <a:rPr lang="en-US" sz="2400" dirty="0" smtClean="0"/>
              <a:t>from </a:t>
            </a:r>
            <a:r>
              <a:rPr lang="en-US" sz="2400" dirty="0"/>
              <a:t>a benign HIV </a:t>
            </a:r>
            <a:r>
              <a:rPr lang="en-US" sz="2400" dirty="0" smtClean="0"/>
              <a:t>retinopathy</a:t>
            </a:r>
            <a:r>
              <a:rPr lang="fa-IR" sz="2400" dirty="0" smtClean="0"/>
              <a:t> </a:t>
            </a:r>
            <a:r>
              <a:rPr lang="en-US" sz="2400" dirty="0" smtClean="0"/>
              <a:t>to </a:t>
            </a:r>
            <a:r>
              <a:rPr lang="en-US" sz="2400" dirty="0"/>
              <a:t>sight-threatening </a:t>
            </a:r>
          </a:p>
          <a:p>
            <a:r>
              <a:rPr lang="en-US" sz="2400" dirty="0" smtClean="0"/>
              <a:t>viral </a:t>
            </a:r>
            <a:r>
              <a:rPr lang="en-US" sz="2400" dirty="0"/>
              <a:t>opportunistic infections.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3657600"/>
            <a:ext cx="18092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CMV retinitis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4034135"/>
            <a:ext cx="31122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Varicella-zoster retinitis</a:t>
            </a:r>
          </a:p>
        </p:txBody>
      </p:sp>
      <p:sp>
        <p:nvSpPr>
          <p:cNvPr id="6" name="Rectangle 5"/>
          <p:cNvSpPr/>
          <p:nvPr/>
        </p:nvSpPr>
        <p:spPr>
          <a:xfrm>
            <a:off x="609600" y="4419600"/>
            <a:ext cx="2834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Ocular toxoplasmosis</a:t>
            </a:r>
          </a:p>
        </p:txBody>
      </p:sp>
      <p:sp>
        <p:nvSpPr>
          <p:cNvPr id="7" name="Rectangle 6"/>
          <p:cNvSpPr/>
          <p:nvPr/>
        </p:nvSpPr>
        <p:spPr>
          <a:xfrm>
            <a:off x="656294" y="4768489"/>
            <a:ext cx="14185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P. </a:t>
            </a:r>
            <a:r>
              <a:rPr lang="en-US" sz="2400" dirty="0" err="1"/>
              <a:t>jirovecii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1964793" y="4777419"/>
            <a:ext cx="1499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c</a:t>
            </a:r>
            <a:r>
              <a:rPr lang="en-US" sz="2400" dirty="0" err="1" smtClean="0"/>
              <a:t>horoiditis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9452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533400"/>
            <a:ext cx="10287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 Unicode MS" panose="020B0604020202020204" pitchFamily="34" charset="-128"/>
              </a:rPr>
              <a:t>HIV infection causes disease manifestations of three principal types:</a:t>
            </a:r>
          </a:p>
        </p:txBody>
      </p:sp>
      <p:sp>
        <p:nvSpPr>
          <p:cNvPr id="4" name="Rectangle 3"/>
          <p:cNvSpPr/>
          <p:nvPr/>
        </p:nvSpPr>
        <p:spPr>
          <a:xfrm>
            <a:off x="428244" y="1301494"/>
            <a:ext cx="81823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(</a:t>
            </a:r>
            <a:r>
              <a:rPr lang="en-US" b="1" dirty="0">
                <a:solidFill>
                  <a:srgbClr val="00B0F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1) </a:t>
            </a:r>
            <a:r>
              <a:rPr lang="en-US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an acute viral illness seen in the initial weeks of infection and</a:t>
            </a:r>
          </a:p>
          <a:p>
            <a:r>
              <a:rPr lang="en-US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associated with a high viral load and an intense host immune response</a:t>
            </a:r>
          </a:p>
        </p:txBody>
      </p:sp>
      <p:sp>
        <p:nvSpPr>
          <p:cNvPr id="5" name="Rectangle 4"/>
          <p:cNvSpPr/>
          <p:nvPr/>
        </p:nvSpPr>
        <p:spPr>
          <a:xfrm>
            <a:off x="428244" y="2487168"/>
            <a:ext cx="85252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(</a:t>
            </a:r>
            <a:r>
              <a:rPr lang="en-US" b="1" dirty="0">
                <a:solidFill>
                  <a:srgbClr val="00B0F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2) </a:t>
            </a:r>
            <a:r>
              <a:rPr lang="en-US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immunologically mediated processes related to host responses </a:t>
            </a:r>
            <a:r>
              <a:rPr lang="en-US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to chronic </a:t>
            </a:r>
            <a:r>
              <a:rPr lang="en-US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viral infection in the absence of ART </a:t>
            </a:r>
            <a:r>
              <a:rPr lang="en-US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(</a:t>
            </a:r>
            <a:r>
              <a:rPr lang="en-US" b="1" dirty="0" err="1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e.g.,lymphadenopathy</a:t>
            </a:r>
            <a:r>
              <a:rPr lang="en-US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,</a:t>
            </a:r>
          </a:p>
          <a:p>
            <a:r>
              <a:rPr lang="en-US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thrombocytopenia, HIV-related dementia) or persistent </a:t>
            </a:r>
            <a:r>
              <a:rPr lang="en-US" b="1" dirty="0" smtClean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inflammation</a:t>
            </a:r>
          </a:p>
          <a:p>
            <a:r>
              <a:rPr lang="en-US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even following ART initiation (e.g., cardiovascular disease, dyslipidemia,</a:t>
            </a:r>
          </a:p>
          <a:p>
            <a:r>
              <a:rPr lang="en-US" b="1" dirty="0"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hypercoagulability, other metabolic disorders);</a:t>
            </a:r>
          </a:p>
        </p:txBody>
      </p:sp>
      <p:sp>
        <p:nvSpPr>
          <p:cNvPr id="8" name="Rectangle 7"/>
          <p:cNvSpPr/>
          <p:nvPr/>
        </p:nvSpPr>
        <p:spPr>
          <a:xfrm>
            <a:off x="313944" y="4495800"/>
            <a:ext cx="86395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(3</a:t>
            </a:r>
            <a:r>
              <a:rPr lang="en-US" dirty="0">
                <a:solidFill>
                  <a:srgbClr val="00B0F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) </a:t>
            </a:r>
            <a:r>
              <a:rPr lang="en-US" dirty="0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Opportunistic diseases </a:t>
            </a:r>
            <a:r>
              <a:rPr 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resulting from impaired host responses as the </a:t>
            </a:r>
            <a:r>
              <a:rPr lang="en-US" dirty="0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cellular </a:t>
            </a:r>
            <a:r>
              <a:rPr lang="en-US" dirty="0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immune</a:t>
            </a:r>
            <a:r>
              <a:rPr lang="fa-IR" dirty="0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en-US" dirty="0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system </a:t>
            </a:r>
            <a:r>
              <a:rPr lang="en-US" dirty="0" smtClean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is </a:t>
            </a:r>
            <a:r>
              <a:rPr 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damaged or ablated</a:t>
            </a:r>
            <a:r>
              <a:rPr lang="en-US" dirty="0"/>
              <a:t>. </a:t>
            </a:r>
            <a:r>
              <a:rPr 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The major clinical syndromes most frequently seen in HIV-infected individuals fall into the </a:t>
            </a:r>
          </a:p>
          <a:p>
            <a:r>
              <a:rPr 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last category</a:t>
            </a:r>
          </a:p>
          <a:p>
            <a:endParaRPr lang="en-US" dirty="0">
              <a:latin typeface="Microsoft JhengHei UI Light" panose="020B0304030504040204" pitchFamily="34" charset="-120"/>
              <a:ea typeface="Microsoft JhengHei UI Light" panose="020B03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3260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IMMUNE RECONSTITUTION SYNDROMES</a:t>
            </a:r>
          </a:p>
        </p:txBody>
      </p:sp>
      <p:sp>
        <p:nvSpPr>
          <p:cNvPr id="3" name="Rectangle 2"/>
          <p:cNvSpPr/>
          <p:nvPr/>
        </p:nvSpPr>
        <p:spPr>
          <a:xfrm>
            <a:off x="914400" y="1981200"/>
            <a:ext cx="7620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• Immune reconstitution syndromes are </a:t>
            </a:r>
            <a:r>
              <a:rPr lang="en-US" sz="2400" dirty="0" smtClean="0"/>
              <a:t>seen</a:t>
            </a:r>
            <a:r>
              <a:rPr lang="fa-IR" sz="2400" dirty="0" smtClean="0"/>
              <a:t> </a:t>
            </a:r>
            <a:r>
              <a:rPr lang="en-US" sz="2400" dirty="0" smtClean="0"/>
              <a:t>after </a:t>
            </a:r>
            <a:r>
              <a:rPr lang="en-US" sz="2400" dirty="0"/>
              <a:t>ART and can involve </a:t>
            </a:r>
            <a:r>
              <a:rPr lang="en-US" sz="2400" dirty="0" smtClean="0"/>
              <a:t>Mycobacterium</a:t>
            </a:r>
            <a:r>
              <a:rPr lang="fa-IR" sz="2400" dirty="0" smtClean="0"/>
              <a:t> </a:t>
            </a:r>
            <a:r>
              <a:rPr lang="en-US" sz="2400" dirty="0" smtClean="0"/>
              <a:t>tuberculosis</a:t>
            </a:r>
            <a:r>
              <a:rPr lang="en-US" sz="2400" dirty="0"/>
              <a:t>, Mycobacterium </a:t>
            </a:r>
            <a:r>
              <a:rPr lang="en-US" sz="2400" dirty="0" err="1"/>
              <a:t>avium</a:t>
            </a:r>
            <a:r>
              <a:rPr lang="en-US" sz="2400" dirty="0"/>
              <a:t> complex</a:t>
            </a:r>
            <a:r>
              <a:rPr lang="en-US" sz="2400" dirty="0" smtClean="0"/>
              <a:t>,</a:t>
            </a:r>
            <a:r>
              <a:rPr lang="en-US" sz="2400" dirty="0"/>
              <a:t> Cryptococcus </a:t>
            </a:r>
            <a:r>
              <a:rPr lang="en-US" sz="2400" dirty="0" err="1"/>
              <a:t>neoformans</a:t>
            </a:r>
            <a:r>
              <a:rPr lang="en-US" sz="2400" dirty="0" smtClean="0"/>
              <a:t>,</a:t>
            </a:r>
            <a:r>
              <a:rPr lang="en-US" sz="2400" dirty="0"/>
              <a:t> cytomegalovirus</a:t>
            </a:r>
            <a:r>
              <a:rPr lang="en-US" sz="2400" dirty="0" smtClean="0"/>
              <a:t>,</a:t>
            </a:r>
            <a:r>
              <a:rPr lang="en-US" sz="2400" dirty="0"/>
              <a:t> hepatitis B, hepatitis C, lymphoma, and </a:t>
            </a:r>
            <a:r>
              <a:rPr lang="en-US" sz="2400" dirty="0" smtClean="0"/>
              <a:t>other</a:t>
            </a:r>
            <a:r>
              <a:rPr lang="fa-IR" sz="2400" dirty="0" smtClean="0"/>
              <a:t> </a:t>
            </a:r>
            <a:r>
              <a:rPr lang="en-US" sz="2400" dirty="0" smtClean="0"/>
              <a:t>opportunistic </a:t>
            </a:r>
            <a:r>
              <a:rPr lang="en-US" sz="2400" dirty="0"/>
              <a:t>diseases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9414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9067800" cy="11430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World </a:t>
            </a:r>
            <a:r>
              <a:rPr lang="en-US" sz="2800" dirty="0">
                <a:solidFill>
                  <a:srgbClr val="FF0000"/>
                </a:solidFill>
              </a:rPr>
              <a:t>Health Organization Clinical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Staging of HIV/AIDS for Adults and Adolescents</a:t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en-US" sz="2800" dirty="0">
                <a:solidFill>
                  <a:srgbClr val="FF0000"/>
                </a:solidFill>
              </a:rPr>
              <a:t>With Confirmed HIV Infection</a:t>
            </a:r>
          </a:p>
        </p:txBody>
      </p:sp>
      <p:pic>
        <p:nvPicPr>
          <p:cNvPr id="2050" name="Picture 2" descr="C:\Users\drhashemi\Pictures\Screenshots\Screenshot (8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8456727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82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rhashemi\Pictures\Screenshots\Screenshot (9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76400"/>
            <a:ext cx="8634563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72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drhashemi\Pictures\Screenshots\Screenshot (10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142656" cy="362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86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rhashemi\Pictures\Screenshots\Screenshot (1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077200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887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7304" y="457199"/>
            <a:ext cx="8077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Potent ART has added two new categories of </a:t>
            </a:r>
            <a:r>
              <a:rPr lang="en-US" sz="2000" b="1" dirty="0" smtClean="0">
                <a:solidFill>
                  <a:srgbClr val="FF000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clinical</a:t>
            </a:r>
            <a:r>
              <a:rPr lang="fa-IR" sz="2000" b="1" dirty="0" smtClean="0">
                <a:solidFill>
                  <a:srgbClr val="FF000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manifestations</a:t>
            </a:r>
            <a:r>
              <a:rPr lang="fa-IR" sz="2000" b="1" dirty="0" smtClean="0">
                <a:solidFill>
                  <a:srgbClr val="FF000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that </a:t>
            </a:r>
            <a:r>
              <a:rPr lang="en-US" sz="2000" b="1" dirty="0">
                <a:solidFill>
                  <a:srgbClr val="FF000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may be commonly encountered in patients with HIV infection:</a:t>
            </a:r>
          </a:p>
          <a:p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527304" y="1905000"/>
            <a:ext cx="8077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(1) </a:t>
            </a:r>
            <a:r>
              <a:rPr lang="en-US" sz="2000" dirty="0"/>
              <a:t>immune reconstitution syndromes with exacerbations of previously</a:t>
            </a:r>
          </a:p>
          <a:p>
            <a:r>
              <a:rPr lang="en-US" sz="2000" dirty="0"/>
              <a:t>silent or adequately treated infections, especially mycobacterial infections</a:t>
            </a:r>
            <a:r>
              <a:rPr lang="en-US" dirty="0"/>
              <a:t>,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2999232"/>
            <a:ext cx="8229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</a:rPr>
              <a:t>(2) </a:t>
            </a:r>
            <a:r>
              <a:rPr lang="en-US" sz="2000" dirty="0"/>
              <a:t>a syndrome of </a:t>
            </a:r>
            <a:r>
              <a:rPr lang="en-US" sz="2000" dirty="0" err="1"/>
              <a:t>lipodystrophy</a:t>
            </a:r>
            <a:r>
              <a:rPr lang="en-US" sz="2000" dirty="0"/>
              <a:t> with fat loss and redistribution</a:t>
            </a:r>
            <a:r>
              <a:rPr lang="en-US" sz="2000" dirty="0" smtClean="0"/>
              <a:t>,</a:t>
            </a:r>
            <a:r>
              <a:rPr lang="en-US" sz="2000" dirty="0"/>
              <a:t> elevated serum triglyceride and cholesterol </a:t>
            </a:r>
            <a:r>
              <a:rPr lang="en-US" sz="2000" dirty="0" smtClean="0"/>
              <a:t>levels</a:t>
            </a:r>
            <a:r>
              <a:rPr lang="fa-IR" sz="2000" dirty="0" smtClean="0"/>
              <a:t> </a:t>
            </a:r>
            <a:r>
              <a:rPr lang="en-US" sz="2000" dirty="0" smtClean="0"/>
              <a:t>and </a:t>
            </a:r>
            <a:r>
              <a:rPr lang="en-US" sz="2000" dirty="0"/>
              <a:t>insulin</a:t>
            </a:r>
            <a:r>
              <a:rPr lang="fa-IR" sz="2000" dirty="0"/>
              <a:t> </a:t>
            </a:r>
            <a:r>
              <a:rPr lang="en-US" sz="2000" dirty="0"/>
              <a:t>resistance seen in </a:t>
            </a:r>
          </a:p>
          <a:p>
            <a:r>
              <a:rPr lang="en-US" sz="2000" dirty="0" smtClean="0"/>
              <a:t>, patients </a:t>
            </a:r>
            <a:r>
              <a:rPr lang="en-US" sz="2000" dirty="0"/>
              <a:t>receiving ART, especially with </a:t>
            </a:r>
            <a:r>
              <a:rPr lang="en-US" sz="2000" dirty="0" smtClean="0"/>
              <a:t>protease</a:t>
            </a:r>
            <a:r>
              <a:rPr lang="fa-IR" sz="2000" dirty="0" smtClean="0"/>
              <a:t> </a:t>
            </a:r>
            <a:r>
              <a:rPr lang="en-US" sz="2000" dirty="0" smtClean="0"/>
              <a:t>inhibitors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8499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Acute Retroviral Syndrome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1670304"/>
            <a:ext cx="8305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initial manifestation of HIV infection in one-half to </a:t>
            </a:r>
            <a:r>
              <a:rPr lang="en-US" sz="2000" dirty="0" smtClean="0"/>
              <a:t>three-quarters</a:t>
            </a:r>
            <a:r>
              <a:rPr lang="fa-IR" sz="2000" dirty="0" smtClean="0"/>
              <a:t> </a:t>
            </a:r>
            <a:r>
              <a:rPr lang="en-US" sz="2000" dirty="0" smtClean="0"/>
              <a:t>of </a:t>
            </a:r>
            <a:r>
              <a:rPr lang="en-US" sz="2000" dirty="0"/>
              <a:t>recently infected individuals is a mononucleosis-like illness </a:t>
            </a:r>
            <a:r>
              <a:rPr lang="en-US" sz="2000" dirty="0" smtClean="0"/>
              <a:t>referred</a:t>
            </a:r>
            <a:r>
              <a:rPr lang="fa-IR" sz="2000" dirty="0" smtClean="0"/>
              <a:t> </a:t>
            </a:r>
            <a:r>
              <a:rPr lang="en-US" sz="2000" dirty="0" smtClean="0"/>
              <a:t>to </a:t>
            </a:r>
            <a:r>
              <a:rPr lang="en-US" sz="2000" dirty="0"/>
              <a:t>as acute retroviral syndrome. </a:t>
            </a:r>
          </a:p>
          <a:p>
            <a:r>
              <a:rPr lang="en-US" sz="2000" dirty="0" smtClean="0"/>
              <a:t> 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495300" y="3657600"/>
            <a:ext cx="838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clinical features of acute retroviral syndrome </a:t>
            </a:r>
            <a:r>
              <a:rPr lang="en-US" sz="2000" dirty="0" smtClean="0"/>
              <a:t>are</a:t>
            </a:r>
            <a:r>
              <a:rPr lang="fa-IR" sz="2000" dirty="0" smtClean="0"/>
              <a:t> </a:t>
            </a:r>
            <a:r>
              <a:rPr lang="en-US" sz="2000" dirty="0" smtClean="0"/>
              <a:t>nonspecific</a:t>
            </a:r>
            <a:r>
              <a:rPr lang="fa-IR" sz="2000" dirty="0" smtClean="0"/>
              <a:t> </a:t>
            </a:r>
            <a:r>
              <a:rPr lang="en-US" sz="2000" dirty="0" smtClean="0"/>
              <a:t>and </a:t>
            </a:r>
            <a:r>
              <a:rPr lang="en-US" sz="2000" dirty="0"/>
              <a:t>variable</a:t>
            </a:r>
          </a:p>
          <a:p>
            <a:endParaRPr lang="en-US" sz="2000" dirty="0"/>
          </a:p>
          <a:p>
            <a:r>
              <a:rPr lang="en-US" sz="2000" dirty="0" smtClean="0"/>
              <a:t> 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483108" y="4800600"/>
            <a:ext cx="81274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onset of the illness ranges from 1 to 6 </a:t>
            </a:r>
            <a:r>
              <a:rPr lang="en-US" sz="2000" dirty="0" smtClean="0"/>
              <a:t>weeks</a:t>
            </a:r>
            <a:r>
              <a:rPr lang="fa-IR" sz="2000" dirty="0" smtClean="0"/>
              <a:t> </a:t>
            </a:r>
            <a:r>
              <a:rPr lang="en-US" sz="2000" dirty="0" smtClean="0"/>
              <a:t>after </a:t>
            </a:r>
            <a:r>
              <a:rPr lang="en-US" sz="2000" dirty="0"/>
              <a:t>exposure to the virus </a:t>
            </a:r>
          </a:p>
          <a:p>
            <a:r>
              <a:rPr lang="en-US" sz="2000" dirty="0" smtClean="0"/>
              <a:t>but </a:t>
            </a:r>
            <a:r>
              <a:rPr lang="en-US" sz="2000" dirty="0"/>
              <a:t>peaks at 3 weeks</a:t>
            </a:r>
          </a:p>
        </p:txBody>
      </p:sp>
    </p:spTree>
    <p:extLst>
      <p:ext uri="{BB962C8B-B14F-4D97-AF65-F5344CB8AC3E}">
        <p14:creationId xmlns:p14="http://schemas.microsoft.com/office/powerpoint/2010/main" val="358987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1066800"/>
            <a:ext cx="777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Fever, sweats, malaise, </a:t>
            </a:r>
            <a:r>
              <a:rPr lang="en-US" sz="2000" dirty="0" err="1"/>
              <a:t>myalgias</a:t>
            </a:r>
            <a:r>
              <a:rPr lang="en-US" sz="2000" dirty="0"/>
              <a:t>, anorexia, nausea, diarrhea, and a</a:t>
            </a:r>
          </a:p>
          <a:p>
            <a:r>
              <a:rPr lang="en-US" sz="2000" dirty="0" err="1"/>
              <a:t>nonexudative</a:t>
            </a:r>
            <a:r>
              <a:rPr lang="en-US" sz="2000" dirty="0"/>
              <a:t> pharyngitis are prominent symptoms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0" y="2438400"/>
            <a:ext cx="70104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Many </a:t>
            </a:r>
            <a:r>
              <a:rPr lang="en-US" sz="2000" dirty="0" smtClean="0"/>
              <a:t>patients</a:t>
            </a:r>
            <a:r>
              <a:rPr lang="fa-IR" sz="2000" dirty="0" smtClean="0"/>
              <a:t> </a:t>
            </a:r>
            <a:r>
              <a:rPr lang="en-US" sz="2000" dirty="0" smtClean="0"/>
              <a:t>report </a:t>
            </a:r>
            <a:r>
              <a:rPr lang="en-US" sz="2000" dirty="0"/>
              <a:t>headaches, photophobia, and </a:t>
            </a:r>
            <a:r>
              <a:rPr lang="en-US" sz="2000" dirty="0" err="1"/>
              <a:t>meningismus</a:t>
            </a:r>
            <a:r>
              <a:rPr lang="en-US" sz="2000" dirty="0"/>
              <a:t>. </a:t>
            </a:r>
          </a:p>
          <a:p>
            <a:r>
              <a:rPr lang="en-US" sz="2000" dirty="0" smtClean="0"/>
              <a:t>Two-thirds </a:t>
            </a:r>
            <a:r>
              <a:rPr lang="en-US" sz="2000" dirty="0"/>
              <a:t>of </a:t>
            </a:r>
            <a:r>
              <a:rPr lang="en-US" sz="2000" dirty="0" smtClean="0"/>
              <a:t>patients</a:t>
            </a:r>
            <a:r>
              <a:rPr lang="fa-IR" sz="2000" dirty="0" smtClean="0"/>
              <a:t> </a:t>
            </a:r>
            <a:r>
              <a:rPr lang="en-US" sz="2000" dirty="0" smtClean="0"/>
              <a:t>may </a:t>
            </a:r>
            <a:r>
              <a:rPr lang="en-US" sz="2000" dirty="0"/>
              <a:t>have a </a:t>
            </a:r>
            <a:r>
              <a:rPr lang="en-US" sz="2000" dirty="0" err="1"/>
              <a:t>truncal</a:t>
            </a:r>
            <a:r>
              <a:rPr lang="en-US" sz="2000" dirty="0"/>
              <a:t> </a:t>
            </a:r>
            <a:r>
              <a:rPr lang="en-US" sz="2000" dirty="0" err="1"/>
              <a:t>exanthem</a:t>
            </a:r>
            <a:r>
              <a:rPr lang="en-US" sz="2000" dirty="0"/>
              <a:t> that may be </a:t>
            </a:r>
          </a:p>
          <a:p>
            <a:r>
              <a:rPr lang="en-US" sz="2000" dirty="0" err="1" smtClean="0"/>
              <a:t>maculopapular</a:t>
            </a:r>
            <a:r>
              <a:rPr lang="en-US" sz="2000" dirty="0"/>
              <a:t>, </a:t>
            </a:r>
            <a:r>
              <a:rPr lang="en-US" sz="2000" dirty="0" err="1"/>
              <a:t>roseola</a:t>
            </a:r>
            <a:r>
              <a:rPr lang="en-US" sz="2000" dirty="0"/>
              <a:t>-like</a:t>
            </a:r>
            <a:r>
              <a:rPr lang="en-US" sz="2000" dirty="0" smtClean="0"/>
              <a:t>,</a:t>
            </a:r>
            <a:r>
              <a:rPr lang="en-US" sz="2000" dirty="0"/>
              <a:t> or urticarial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4114800"/>
            <a:ext cx="70104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In</a:t>
            </a:r>
            <a:r>
              <a:rPr lang="fa-IR" sz="2000" dirty="0" smtClean="0"/>
              <a:t> </a:t>
            </a:r>
            <a:r>
              <a:rPr lang="en-US" sz="2000" dirty="0" smtClean="0"/>
              <a:t>addition </a:t>
            </a:r>
            <a:r>
              <a:rPr lang="en-US" sz="2000" dirty="0"/>
              <a:t>to aseptic meningitis, neurologic symptoms occur </a:t>
            </a:r>
          </a:p>
          <a:p>
            <a:r>
              <a:rPr lang="en-US" sz="2000" dirty="0" smtClean="0"/>
              <a:t>in </a:t>
            </a:r>
            <a:r>
              <a:rPr lang="en-US" sz="2000" dirty="0"/>
              <a:t>a </a:t>
            </a:r>
            <a:r>
              <a:rPr lang="en-US" sz="2000" dirty="0" smtClean="0"/>
              <a:t>minority</a:t>
            </a:r>
            <a:r>
              <a:rPr lang="fa-IR" sz="2000" dirty="0" smtClean="0"/>
              <a:t> </a:t>
            </a:r>
            <a:r>
              <a:rPr lang="en-US" sz="2000" dirty="0" smtClean="0"/>
              <a:t>of </a:t>
            </a:r>
            <a:r>
              <a:rPr lang="en-US" sz="2000" dirty="0"/>
              <a:t>patients and may include encephalitis, peripheral </a:t>
            </a:r>
            <a:r>
              <a:rPr lang="en-US" sz="2000" dirty="0" smtClean="0"/>
              <a:t>neuropathy</a:t>
            </a:r>
            <a:r>
              <a:rPr lang="en-US" sz="2000" dirty="0"/>
              <a:t>, </a:t>
            </a:r>
            <a:r>
              <a:rPr lang="en-US" sz="2000" dirty="0" smtClean="0"/>
              <a:t>and</a:t>
            </a:r>
            <a:r>
              <a:rPr lang="fa-IR" sz="2000" dirty="0" smtClean="0"/>
              <a:t> </a:t>
            </a:r>
            <a:r>
              <a:rPr lang="en-US" sz="2000" dirty="0" smtClean="0"/>
              <a:t>an </a:t>
            </a:r>
            <a:r>
              <a:rPr lang="en-US" sz="2000" dirty="0"/>
              <a:t>acute ascending polyneuropathy (</a:t>
            </a:r>
            <a:r>
              <a:rPr lang="en-US" sz="2000" dirty="0" err="1"/>
              <a:t>Guillain-Barré</a:t>
            </a:r>
            <a:r>
              <a:rPr lang="en-US" sz="2000" dirty="0"/>
              <a:t> syndrome</a:t>
            </a:r>
            <a:r>
              <a:rPr lang="en-US" dirty="0"/>
              <a:t>).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76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rhashemi\Pictures\Screenshots\Screenshot (1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7920443" cy="382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34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Persistent Generalized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Lymphadenopathy</a:t>
            </a:r>
          </a:p>
        </p:txBody>
      </p:sp>
      <p:sp>
        <p:nvSpPr>
          <p:cNvPr id="3" name="Rectangle 2"/>
          <p:cNvSpPr/>
          <p:nvPr/>
        </p:nvSpPr>
        <p:spPr>
          <a:xfrm>
            <a:off x="228600" y="2362200"/>
            <a:ext cx="7848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syndrome of PGL is defined as the presence of two or </a:t>
            </a:r>
            <a:r>
              <a:rPr lang="en-US" sz="2000" dirty="0" smtClean="0"/>
              <a:t>more</a:t>
            </a:r>
            <a:endParaRPr lang="en-US" sz="2000" dirty="0"/>
          </a:p>
          <a:p>
            <a:r>
              <a:rPr lang="en-US" sz="2000" dirty="0" err="1" smtClean="0"/>
              <a:t>extrainguinal</a:t>
            </a:r>
            <a:r>
              <a:rPr lang="en-US" sz="2000" dirty="0" smtClean="0"/>
              <a:t> sites </a:t>
            </a:r>
            <a:r>
              <a:rPr lang="en-US" sz="2000" dirty="0"/>
              <a:t>of lymphadenopathy for a minimum of 3 to 6 </a:t>
            </a:r>
            <a:r>
              <a:rPr lang="en-US" sz="2000" dirty="0" smtClean="0"/>
              <a:t>months</a:t>
            </a:r>
          </a:p>
          <a:p>
            <a:r>
              <a:rPr lang="en-US" sz="2000" dirty="0" smtClean="0"/>
              <a:t>for which no other explanation can be found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228600" y="3733800"/>
            <a:ext cx="769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Biopsy specimens </a:t>
            </a:r>
            <a:r>
              <a:rPr lang="en-US" dirty="0" smtClean="0"/>
              <a:t>of</a:t>
            </a:r>
            <a:r>
              <a:rPr lang="fa-IR" dirty="0" smtClean="0"/>
              <a:t> </a:t>
            </a:r>
            <a:r>
              <a:rPr lang="en-US" dirty="0" smtClean="0"/>
              <a:t>lymph </a:t>
            </a:r>
            <a:r>
              <a:rPr lang="en-US" dirty="0"/>
              <a:t>nodes from such patients </a:t>
            </a:r>
            <a:r>
              <a:rPr lang="en-US" dirty="0" smtClean="0"/>
              <a:t>usually</a:t>
            </a:r>
            <a:r>
              <a:rPr lang="fa-IR" dirty="0" smtClean="0"/>
              <a:t> </a:t>
            </a:r>
            <a:r>
              <a:rPr lang="en-US" dirty="0" smtClean="0"/>
              <a:t>reveal </a:t>
            </a:r>
            <a:r>
              <a:rPr lang="en-US" dirty="0"/>
              <a:t>a follicular 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Hyperplasia</a:t>
            </a:r>
            <a:r>
              <a:rPr lang="fa-IR" dirty="0" smtClean="0"/>
              <a:t> </a:t>
            </a:r>
            <a:r>
              <a:rPr lang="en-US" dirty="0" smtClean="0"/>
              <a:t>without </a:t>
            </a:r>
            <a:r>
              <a:rPr lang="en-US" dirty="0"/>
              <a:t>specific </a:t>
            </a:r>
            <a:r>
              <a:rPr lang="en-US" dirty="0" smtClean="0"/>
              <a:t>pathogens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37744" y="4800600"/>
            <a:ext cx="74584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PGL develops in 50% to 70% of </a:t>
            </a:r>
            <a:r>
              <a:rPr lang="en-US" sz="2000" dirty="0" smtClean="0"/>
              <a:t>HIV-infected</a:t>
            </a:r>
            <a:r>
              <a:rPr lang="fa-IR" sz="2000" dirty="0" smtClean="0"/>
              <a:t> </a:t>
            </a:r>
            <a:r>
              <a:rPr lang="en-US" sz="2000" dirty="0" smtClean="0"/>
              <a:t>individuals</a:t>
            </a:r>
            <a:r>
              <a:rPr lang="en-US" sz="2000" dirty="0"/>
              <a:t>.</a:t>
            </a:r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86864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797511"/>
            <a:ext cx="7924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most frequently involved node groups are the posterior</a:t>
            </a:r>
          </a:p>
          <a:p>
            <a:r>
              <a:rPr lang="en-US" sz="2000" dirty="0"/>
              <a:t>and anterior cervical, submandibular, occipital, and axillary chains;</a:t>
            </a:r>
          </a:p>
          <a:p>
            <a:r>
              <a:rPr lang="en-US" sz="2000" dirty="0" err="1"/>
              <a:t>epitrochlear</a:t>
            </a:r>
            <a:r>
              <a:rPr lang="en-US" sz="2000" dirty="0"/>
              <a:t> and femoral nodes may also be enlarged</a:t>
            </a:r>
          </a:p>
        </p:txBody>
      </p:sp>
      <p:sp>
        <p:nvSpPr>
          <p:cNvPr id="3" name="Rectangle 2"/>
          <p:cNvSpPr/>
          <p:nvPr/>
        </p:nvSpPr>
        <p:spPr>
          <a:xfrm>
            <a:off x="731520" y="2228671"/>
            <a:ext cx="780288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Physical </a:t>
            </a:r>
            <a:r>
              <a:rPr lang="en-US" sz="2000" dirty="0" smtClean="0"/>
              <a:t>examination</a:t>
            </a:r>
            <a:r>
              <a:rPr lang="fa-IR" sz="2000" dirty="0" smtClean="0"/>
              <a:t> </a:t>
            </a:r>
            <a:r>
              <a:rPr lang="en-US" sz="2000" dirty="0" smtClean="0"/>
              <a:t>usually </a:t>
            </a:r>
            <a:r>
              <a:rPr lang="en-US" sz="2000" dirty="0"/>
              <a:t>reveals symmetrical, mobile, rubbery lymph nodes </a:t>
            </a:r>
            <a:r>
              <a:rPr lang="en-US" sz="2000" dirty="0" smtClean="0"/>
              <a:t>ranging</a:t>
            </a:r>
            <a:r>
              <a:rPr lang="fa-IR" sz="2000" dirty="0" smtClean="0"/>
              <a:t> </a:t>
            </a:r>
            <a:r>
              <a:rPr lang="en-US" sz="2000" dirty="0" smtClean="0"/>
              <a:t>from </a:t>
            </a:r>
            <a:r>
              <a:rPr lang="en-US" sz="2000" dirty="0"/>
              <a:t>0.5 to 2 cm.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66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915</Words>
  <Application>Microsoft Office PowerPoint</Application>
  <PresentationFormat>On-screen Show (4:3)</PresentationFormat>
  <Paragraphs>110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Staging and clinical presentation of HIV infection</vt:lpstr>
      <vt:lpstr>PowerPoint Presentation</vt:lpstr>
      <vt:lpstr>PowerPoint Presentation</vt:lpstr>
      <vt:lpstr>PowerPoint Presentation</vt:lpstr>
      <vt:lpstr>Acute Retroviral Syndrome</vt:lpstr>
      <vt:lpstr>PowerPoint Presentation</vt:lpstr>
      <vt:lpstr>PowerPoint Presentation</vt:lpstr>
      <vt:lpstr>Persistent Generalized Lymphadenopathy</vt:lpstr>
      <vt:lpstr>PowerPoint Presentation</vt:lpstr>
      <vt:lpstr>Constitutional Disease and Wasting</vt:lpstr>
      <vt:lpstr>PowerPoint Presentation</vt:lpstr>
      <vt:lpstr>METABOLIC AND ENDOCRINE ABNORMALITIES</vt:lpstr>
      <vt:lpstr>ORAL DISEASE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CUTANEOUS DISEASE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RENAL DISEASE</vt:lpstr>
      <vt:lpstr>CARDIAC DISEASE</vt:lpstr>
      <vt:lpstr>Ocular DISEASE</vt:lpstr>
      <vt:lpstr>IMMUNE RECONSTITUTION SYNDROMES</vt:lpstr>
      <vt:lpstr>World Health Organization Clinical Staging of HIV/AIDS for Adults and Adolescents With Confirmed HIV Infection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seyed  fakkhralddin hashemi</dc:creator>
  <cp:lastModifiedBy>seyed  fakkhralddin hashemi</cp:lastModifiedBy>
  <cp:revision>30</cp:revision>
  <dcterms:created xsi:type="dcterms:W3CDTF">2006-08-16T00:00:00Z</dcterms:created>
  <dcterms:modified xsi:type="dcterms:W3CDTF">2023-12-01T20:38:48Z</dcterms:modified>
</cp:coreProperties>
</file>